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7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264917AB-2AE9-4BEA-A1DD-3CF9B00826C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1138A0C-D635-47A6-B19D-CCF61F04F04D}">
      <dgm:prSet/>
      <dgm:spPr/>
      <dgm:t>
        <a:bodyPr/>
        <a:lstStyle/>
        <a:p>
          <a:r>
            <a:rPr lang="en-US"/>
            <a:t>Direct combination of a metal or metal salt with ligands.</a:t>
          </a:r>
        </a:p>
      </dgm:t>
    </dgm:pt>
    <dgm:pt modelId="{4E7A781A-8EA6-453B-953A-6EAD578998E7}" type="parTrans" cxnId="{D8BEC699-5202-4329-9A93-D8C4008CADD3}">
      <dgm:prSet/>
      <dgm:spPr/>
      <dgm:t>
        <a:bodyPr/>
        <a:lstStyle/>
        <a:p>
          <a:endParaRPr lang="en-US"/>
        </a:p>
      </dgm:t>
    </dgm:pt>
    <dgm:pt modelId="{FBB2593C-CC88-494C-8342-11704C326675}" type="sibTrans" cxnId="{D8BEC699-5202-4329-9A93-D8C4008CADD3}">
      <dgm:prSet/>
      <dgm:spPr/>
      <dgm:t>
        <a:bodyPr/>
        <a:lstStyle/>
        <a:p>
          <a:endParaRPr lang="en-US"/>
        </a:p>
      </dgm:t>
    </dgm:pt>
    <dgm:pt modelId="{25AB8B2A-526F-4D19-A544-75421CA7A899}">
      <dgm:prSet/>
      <dgm:spPr/>
      <dgm:t>
        <a:bodyPr/>
        <a:lstStyle/>
        <a:p>
          <a:r>
            <a:rPr lang="en-US"/>
            <a:t>Metathesis (double displacement) between soluble salts.</a:t>
          </a:r>
        </a:p>
      </dgm:t>
    </dgm:pt>
    <dgm:pt modelId="{64FB95D3-31B0-4122-8A7B-2C84C031B014}" type="parTrans" cxnId="{197C62A7-1696-4A20-ADDA-9CBE4575900B}">
      <dgm:prSet/>
      <dgm:spPr/>
      <dgm:t>
        <a:bodyPr/>
        <a:lstStyle/>
        <a:p>
          <a:endParaRPr lang="en-US"/>
        </a:p>
      </dgm:t>
    </dgm:pt>
    <dgm:pt modelId="{E1FE30BF-3760-4573-A5CE-F41C6643A9CD}" type="sibTrans" cxnId="{197C62A7-1696-4A20-ADDA-9CBE4575900B}">
      <dgm:prSet/>
      <dgm:spPr/>
      <dgm:t>
        <a:bodyPr/>
        <a:lstStyle/>
        <a:p>
          <a:endParaRPr lang="en-US"/>
        </a:p>
      </dgm:t>
    </dgm:pt>
    <dgm:pt modelId="{8B6FEF7C-950C-4A79-84A3-697931312FB9}">
      <dgm:prSet/>
      <dgm:spPr/>
      <dgm:t>
        <a:bodyPr/>
        <a:lstStyle/>
        <a:p>
          <a:r>
            <a:rPr lang="en-US"/>
            <a:t>Ligand substitution reactions in pre-existing complexes.</a:t>
          </a:r>
        </a:p>
      </dgm:t>
    </dgm:pt>
    <dgm:pt modelId="{2C3D479A-DAE1-45A0-A64E-94804B2EACA4}" type="parTrans" cxnId="{DB040AC9-BDC4-4F3F-914B-9BAA7E5F6437}">
      <dgm:prSet/>
      <dgm:spPr/>
      <dgm:t>
        <a:bodyPr/>
        <a:lstStyle/>
        <a:p>
          <a:endParaRPr lang="en-US"/>
        </a:p>
      </dgm:t>
    </dgm:pt>
    <dgm:pt modelId="{0259209F-AE25-4402-B602-723584FAE8C8}" type="sibTrans" cxnId="{DB040AC9-BDC4-4F3F-914B-9BAA7E5F6437}">
      <dgm:prSet/>
      <dgm:spPr/>
      <dgm:t>
        <a:bodyPr/>
        <a:lstStyle/>
        <a:p>
          <a:endParaRPr lang="en-US"/>
        </a:p>
      </dgm:t>
    </dgm:pt>
    <dgm:pt modelId="{0A48BDA1-495A-48D4-92ED-A8BAB2F45F1E}">
      <dgm:prSet/>
      <dgm:spPr/>
      <dgm:t>
        <a:bodyPr/>
        <a:lstStyle/>
        <a:p>
          <a:r>
            <a:rPr lang="en-US"/>
            <a:t>Redox reactions where oxidation states change during complex formation.</a:t>
          </a:r>
        </a:p>
      </dgm:t>
    </dgm:pt>
    <dgm:pt modelId="{4C270879-53D2-4ECC-8729-FC2A0BBCC0BD}" type="parTrans" cxnId="{B82BBD18-C890-4DAF-930B-B2ECFDC2B813}">
      <dgm:prSet/>
      <dgm:spPr/>
      <dgm:t>
        <a:bodyPr/>
        <a:lstStyle/>
        <a:p>
          <a:endParaRPr lang="en-US"/>
        </a:p>
      </dgm:t>
    </dgm:pt>
    <dgm:pt modelId="{CAA355AC-A5D8-4153-817D-E4EA7638594C}" type="sibTrans" cxnId="{B82BBD18-C890-4DAF-930B-B2ECFDC2B813}">
      <dgm:prSet/>
      <dgm:spPr/>
      <dgm:t>
        <a:bodyPr/>
        <a:lstStyle/>
        <a:p>
          <a:endParaRPr lang="en-US"/>
        </a:p>
      </dgm:t>
    </dgm:pt>
    <dgm:pt modelId="{52BAF632-FC70-49D4-8CE8-8FDF3F9AEEF9}">
      <dgm:prSet/>
      <dgm:spPr/>
      <dgm:t>
        <a:bodyPr/>
        <a:lstStyle/>
        <a:p>
          <a:r>
            <a:rPr lang="en-US"/>
            <a:t>Template synthesis, where the metal ion directs ligand assembly.</a:t>
          </a:r>
        </a:p>
      </dgm:t>
    </dgm:pt>
    <dgm:pt modelId="{95311E8D-7A7C-4471-8EE3-3CEF2746D7E4}" type="parTrans" cxnId="{76DD43C8-9DCB-423B-B6FB-D4B588BAE564}">
      <dgm:prSet/>
      <dgm:spPr/>
      <dgm:t>
        <a:bodyPr/>
        <a:lstStyle/>
        <a:p>
          <a:endParaRPr lang="en-US"/>
        </a:p>
      </dgm:t>
    </dgm:pt>
    <dgm:pt modelId="{774543AC-0C29-40AC-9F93-B650EB63A883}" type="sibTrans" cxnId="{76DD43C8-9DCB-423B-B6FB-D4B588BAE564}">
      <dgm:prSet/>
      <dgm:spPr/>
      <dgm:t>
        <a:bodyPr/>
        <a:lstStyle/>
        <a:p>
          <a:endParaRPr lang="en-US"/>
        </a:p>
      </dgm:t>
    </dgm:pt>
    <dgm:pt modelId="{CDC1771B-A4DE-4A56-A585-3712B7FCF2FF}" type="pres">
      <dgm:prSet presAssocID="{264917AB-2AE9-4BEA-A1DD-3CF9B00826C3}" presName="linear" presStyleCnt="0">
        <dgm:presLayoutVars>
          <dgm:animLvl val="lvl"/>
          <dgm:resizeHandles val="exact"/>
        </dgm:presLayoutVars>
      </dgm:prSet>
      <dgm:spPr/>
    </dgm:pt>
    <dgm:pt modelId="{9E3CD4E9-804C-4941-B2B8-85F1FF9C9E57}" type="pres">
      <dgm:prSet presAssocID="{11138A0C-D635-47A6-B19D-CCF61F04F04D}" presName="parentText" presStyleLbl="node1" presStyleIdx="0" presStyleCnt="5">
        <dgm:presLayoutVars>
          <dgm:chMax val="0"/>
          <dgm:bulletEnabled val="1"/>
        </dgm:presLayoutVars>
      </dgm:prSet>
      <dgm:spPr/>
    </dgm:pt>
    <dgm:pt modelId="{FB3CB948-7AC6-444C-95B5-8BFA35140D71}" type="pres">
      <dgm:prSet presAssocID="{FBB2593C-CC88-494C-8342-11704C326675}" presName="spacer" presStyleCnt="0"/>
      <dgm:spPr/>
    </dgm:pt>
    <dgm:pt modelId="{12B3DD10-0191-4C3D-9FDC-03E55F044CFD}" type="pres">
      <dgm:prSet presAssocID="{25AB8B2A-526F-4D19-A544-75421CA7A899}" presName="parentText" presStyleLbl="node1" presStyleIdx="1" presStyleCnt="5">
        <dgm:presLayoutVars>
          <dgm:chMax val="0"/>
          <dgm:bulletEnabled val="1"/>
        </dgm:presLayoutVars>
      </dgm:prSet>
      <dgm:spPr/>
    </dgm:pt>
    <dgm:pt modelId="{DE9277BC-D3C7-473C-B5C6-0B26215C801E}" type="pres">
      <dgm:prSet presAssocID="{E1FE30BF-3760-4573-A5CE-F41C6643A9CD}" presName="spacer" presStyleCnt="0"/>
      <dgm:spPr/>
    </dgm:pt>
    <dgm:pt modelId="{81BB84F5-DECE-4554-9102-496271EBF040}" type="pres">
      <dgm:prSet presAssocID="{8B6FEF7C-950C-4A79-84A3-697931312FB9}" presName="parentText" presStyleLbl="node1" presStyleIdx="2" presStyleCnt="5">
        <dgm:presLayoutVars>
          <dgm:chMax val="0"/>
          <dgm:bulletEnabled val="1"/>
        </dgm:presLayoutVars>
      </dgm:prSet>
      <dgm:spPr/>
    </dgm:pt>
    <dgm:pt modelId="{40776FDC-383D-42E8-9F0C-5E4B33E6A73E}" type="pres">
      <dgm:prSet presAssocID="{0259209F-AE25-4402-B602-723584FAE8C8}" presName="spacer" presStyleCnt="0"/>
      <dgm:spPr/>
    </dgm:pt>
    <dgm:pt modelId="{484D6D74-053A-4FF7-B043-744D245697F5}" type="pres">
      <dgm:prSet presAssocID="{0A48BDA1-495A-48D4-92ED-A8BAB2F45F1E}" presName="parentText" presStyleLbl="node1" presStyleIdx="3" presStyleCnt="5">
        <dgm:presLayoutVars>
          <dgm:chMax val="0"/>
          <dgm:bulletEnabled val="1"/>
        </dgm:presLayoutVars>
      </dgm:prSet>
      <dgm:spPr/>
    </dgm:pt>
    <dgm:pt modelId="{13914B4B-1407-46EB-B599-D4C1745D393B}" type="pres">
      <dgm:prSet presAssocID="{CAA355AC-A5D8-4153-817D-E4EA7638594C}" presName="spacer" presStyleCnt="0"/>
      <dgm:spPr/>
    </dgm:pt>
    <dgm:pt modelId="{58898D16-F921-4374-9F5A-022B981248E1}" type="pres">
      <dgm:prSet presAssocID="{52BAF632-FC70-49D4-8CE8-8FDF3F9AEEF9}" presName="parentText" presStyleLbl="node1" presStyleIdx="4" presStyleCnt="5">
        <dgm:presLayoutVars>
          <dgm:chMax val="0"/>
          <dgm:bulletEnabled val="1"/>
        </dgm:presLayoutVars>
      </dgm:prSet>
      <dgm:spPr/>
    </dgm:pt>
  </dgm:ptLst>
  <dgm:cxnLst>
    <dgm:cxn modelId="{5BDD8F00-58FB-4E76-B9D0-BFA28AC4777B}" type="presOf" srcId="{52BAF632-FC70-49D4-8CE8-8FDF3F9AEEF9}" destId="{58898D16-F921-4374-9F5A-022B981248E1}" srcOrd="0" destOrd="0" presId="urn:microsoft.com/office/officeart/2005/8/layout/vList2"/>
    <dgm:cxn modelId="{B82BBD18-C890-4DAF-930B-B2ECFDC2B813}" srcId="{264917AB-2AE9-4BEA-A1DD-3CF9B00826C3}" destId="{0A48BDA1-495A-48D4-92ED-A8BAB2F45F1E}" srcOrd="3" destOrd="0" parTransId="{4C270879-53D2-4ECC-8729-FC2A0BBCC0BD}" sibTransId="{CAA355AC-A5D8-4153-817D-E4EA7638594C}"/>
    <dgm:cxn modelId="{1FAFBC25-CCA0-4E2E-B118-C3F65A17624A}" type="presOf" srcId="{8B6FEF7C-950C-4A79-84A3-697931312FB9}" destId="{81BB84F5-DECE-4554-9102-496271EBF040}" srcOrd="0" destOrd="0" presId="urn:microsoft.com/office/officeart/2005/8/layout/vList2"/>
    <dgm:cxn modelId="{34E2503C-419A-43F4-9EA3-D1B0F364E457}" type="presOf" srcId="{264917AB-2AE9-4BEA-A1DD-3CF9B00826C3}" destId="{CDC1771B-A4DE-4A56-A585-3712B7FCF2FF}" srcOrd="0" destOrd="0" presId="urn:microsoft.com/office/officeart/2005/8/layout/vList2"/>
    <dgm:cxn modelId="{3BB65B69-4B37-4D1E-981E-288F3A0175D1}" type="presOf" srcId="{0A48BDA1-495A-48D4-92ED-A8BAB2F45F1E}" destId="{484D6D74-053A-4FF7-B043-744D245697F5}" srcOrd="0" destOrd="0" presId="urn:microsoft.com/office/officeart/2005/8/layout/vList2"/>
    <dgm:cxn modelId="{D8BEC699-5202-4329-9A93-D8C4008CADD3}" srcId="{264917AB-2AE9-4BEA-A1DD-3CF9B00826C3}" destId="{11138A0C-D635-47A6-B19D-CCF61F04F04D}" srcOrd="0" destOrd="0" parTransId="{4E7A781A-8EA6-453B-953A-6EAD578998E7}" sibTransId="{FBB2593C-CC88-494C-8342-11704C326675}"/>
    <dgm:cxn modelId="{197C62A7-1696-4A20-ADDA-9CBE4575900B}" srcId="{264917AB-2AE9-4BEA-A1DD-3CF9B00826C3}" destId="{25AB8B2A-526F-4D19-A544-75421CA7A899}" srcOrd="1" destOrd="0" parTransId="{64FB95D3-31B0-4122-8A7B-2C84C031B014}" sibTransId="{E1FE30BF-3760-4573-A5CE-F41C6643A9CD}"/>
    <dgm:cxn modelId="{76DD43C8-9DCB-423B-B6FB-D4B588BAE564}" srcId="{264917AB-2AE9-4BEA-A1DD-3CF9B00826C3}" destId="{52BAF632-FC70-49D4-8CE8-8FDF3F9AEEF9}" srcOrd="4" destOrd="0" parTransId="{95311E8D-7A7C-4471-8EE3-3CEF2746D7E4}" sibTransId="{774543AC-0C29-40AC-9F93-B650EB63A883}"/>
    <dgm:cxn modelId="{DB040AC9-BDC4-4F3F-914B-9BAA7E5F6437}" srcId="{264917AB-2AE9-4BEA-A1DD-3CF9B00826C3}" destId="{8B6FEF7C-950C-4A79-84A3-697931312FB9}" srcOrd="2" destOrd="0" parTransId="{2C3D479A-DAE1-45A0-A64E-94804B2EACA4}" sibTransId="{0259209F-AE25-4402-B602-723584FAE8C8}"/>
    <dgm:cxn modelId="{F46D71E4-726F-4F22-BCD1-245E8C2C13B3}" type="presOf" srcId="{25AB8B2A-526F-4D19-A544-75421CA7A899}" destId="{12B3DD10-0191-4C3D-9FDC-03E55F044CFD}" srcOrd="0" destOrd="0" presId="urn:microsoft.com/office/officeart/2005/8/layout/vList2"/>
    <dgm:cxn modelId="{394CB0F7-6A4C-4E35-B26E-854C6026795A}" type="presOf" srcId="{11138A0C-D635-47A6-B19D-CCF61F04F04D}" destId="{9E3CD4E9-804C-4941-B2B8-85F1FF9C9E57}" srcOrd="0" destOrd="0" presId="urn:microsoft.com/office/officeart/2005/8/layout/vList2"/>
    <dgm:cxn modelId="{290BA6D1-0E8F-4EC0-BAAC-BAAE472D6B66}" type="presParOf" srcId="{CDC1771B-A4DE-4A56-A585-3712B7FCF2FF}" destId="{9E3CD4E9-804C-4941-B2B8-85F1FF9C9E57}" srcOrd="0" destOrd="0" presId="urn:microsoft.com/office/officeart/2005/8/layout/vList2"/>
    <dgm:cxn modelId="{2B1FE0AF-EE91-44EC-8EFA-53B51D0CF57B}" type="presParOf" srcId="{CDC1771B-A4DE-4A56-A585-3712B7FCF2FF}" destId="{FB3CB948-7AC6-444C-95B5-8BFA35140D71}" srcOrd="1" destOrd="0" presId="urn:microsoft.com/office/officeart/2005/8/layout/vList2"/>
    <dgm:cxn modelId="{4F686B0E-1DF1-4B4E-B731-5FD4BAB212A5}" type="presParOf" srcId="{CDC1771B-A4DE-4A56-A585-3712B7FCF2FF}" destId="{12B3DD10-0191-4C3D-9FDC-03E55F044CFD}" srcOrd="2" destOrd="0" presId="urn:microsoft.com/office/officeart/2005/8/layout/vList2"/>
    <dgm:cxn modelId="{B798FA1B-25BD-45A5-BA7C-392935C37F6D}" type="presParOf" srcId="{CDC1771B-A4DE-4A56-A585-3712B7FCF2FF}" destId="{DE9277BC-D3C7-473C-B5C6-0B26215C801E}" srcOrd="3" destOrd="0" presId="urn:microsoft.com/office/officeart/2005/8/layout/vList2"/>
    <dgm:cxn modelId="{96477C96-987B-4D77-A929-D4E020B0EE20}" type="presParOf" srcId="{CDC1771B-A4DE-4A56-A585-3712B7FCF2FF}" destId="{81BB84F5-DECE-4554-9102-496271EBF040}" srcOrd="4" destOrd="0" presId="urn:microsoft.com/office/officeart/2005/8/layout/vList2"/>
    <dgm:cxn modelId="{3370269E-7ACB-41D4-90ED-5246AA14A862}" type="presParOf" srcId="{CDC1771B-A4DE-4A56-A585-3712B7FCF2FF}" destId="{40776FDC-383D-42E8-9F0C-5E4B33E6A73E}" srcOrd="5" destOrd="0" presId="urn:microsoft.com/office/officeart/2005/8/layout/vList2"/>
    <dgm:cxn modelId="{F457C89C-4589-46B4-98F4-51709957E2C6}" type="presParOf" srcId="{CDC1771B-A4DE-4A56-A585-3712B7FCF2FF}" destId="{484D6D74-053A-4FF7-B043-744D245697F5}" srcOrd="6" destOrd="0" presId="urn:microsoft.com/office/officeart/2005/8/layout/vList2"/>
    <dgm:cxn modelId="{444ABAA7-AD07-4A07-8B7D-295943990E34}" type="presParOf" srcId="{CDC1771B-A4DE-4A56-A585-3712B7FCF2FF}" destId="{13914B4B-1407-46EB-B599-D4C1745D393B}" srcOrd="7" destOrd="0" presId="urn:microsoft.com/office/officeart/2005/8/layout/vList2"/>
    <dgm:cxn modelId="{83807551-8193-486F-BF39-1234CA1043AA}" type="presParOf" srcId="{CDC1771B-A4DE-4A56-A585-3712B7FCF2FF}" destId="{58898D16-F921-4374-9F5A-022B981248E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57506D-E0E9-4F94-9343-F5E6B8CE302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BA73D8F-F450-43E1-A6EA-A9EE250C2484}">
      <dgm:prSet/>
      <dgm:spPr/>
      <dgm:t>
        <a:bodyPr/>
        <a:lstStyle/>
        <a:p>
          <a:r>
            <a:rPr lang="en-US"/>
            <a:t>Solvents: Affect solubility, coordination, and reaction rate. Polar solvents like water or ethanol facilitate ionic reactions, while aprotic solvents favor neutral complexes.</a:t>
          </a:r>
        </a:p>
      </dgm:t>
    </dgm:pt>
    <dgm:pt modelId="{84FA77C6-0CEC-40E6-A698-4B0898A3B4A0}" type="parTrans" cxnId="{D4AC68CF-B48D-4882-8657-5E29FA7BE726}">
      <dgm:prSet/>
      <dgm:spPr/>
      <dgm:t>
        <a:bodyPr/>
        <a:lstStyle/>
        <a:p>
          <a:endParaRPr lang="en-US"/>
        </a:p>
      </dgm:t>
    </dgm:pt>
    <dgm:pt modelId="{2B4B5E2B-81F1-466B-BFD3-09A95AD90614}" type="sibTrans" cxnId="{D4AC68CF-B48D-4882-8657-5E29FA7BE726}">
      <dgm:prSet/>
      <dgm:spPr/>
      <dgm:t>
        <a:bodyPr/>
        <a:lstStyle/>
        <a:p>
          <a:endParaRPr lang="en-US"/>
        </a:p>
      </dgm:t>
    </dgm:pt>
    <dgm:pt modelId="{C75E7DBE-CB2C-4B06-8C5A-43DEE0E008AA}">
      <dgm:prSet/>
      <dgm:spPr/>
      <dgm:t>
        <a:bodyPr/>
        <a:lstStyle/>
        <a:p>
          <a:r>
            <a:rPr lang="en-US"/>
            <a:t>Temperature: Higher temperatures accelerate ligand substitution but may also cause decomposition or oxidation.</a:t>
          </a:r>
        </a:p>
      </dgm:t>
    </dgm:pt>
    <dgm:pt modelId="{B14EC207-80F9-4379-8C2F-3D92D6A9C5C4}" type="parTrans" cxnId="{24519254-0ABE-4CC4-B036-33AB1843B702}">
      <dgm:prSet/>
      <dgm:spPr/>
      <dgm:t>
        <a:bodyPr/>
        <a:lstStyle/>
        <a:p>
          <a:endParaRPr lang="en-US"/>
        </a:p>
      </dgm:t>
    </dgm:pt>
    <dgm:pt modelId="{14E4C23E-D828-43D4-99F7-2ABE6A0F79C7}" type="sibTrans" cxnId="{24519254-0ABE-4CC4-B036-33AB1843B702}">
      <dgm:prSet/>
      <dgm:spPr/>
      <dgm:t>
        <a:bodyPr/>
        <a:lstStyle/>
        <a:p>
          <a:endParaRPr lang="en-US"/>
        </a:p>
      </dgm:t>
    </dgm:pt>
    <dgm:pt modelId="{772AA68C-07EF-49D2-8F7C-E717E6C830F9}">
      <dgm:prSet/>
      <dgm:spPr/>
      <dgm:t>
        <a:bodyPr/>
        <a:lstStyle/>
        <a:p>
          <a:r>
            <a:rPr lang="en-US"/>
            <a:t>pH: Determines ligand protonation and metal ion hydrolysis, controlling complex stability.</a:t>
          </a:r>
        </a:p>
      </dgm:t>
    </dgm:pt>
    <dgm:pt modelId="{F25947D1-C884-46C4-9C74-A58FBBA1509F}" type="parTrans" cxnId="{CC62D6B2-F394-4B58-8782-9640CD6587E2}">
      <dgm:prSet/>
      <dgm:spPr/>
      <dgm:t>
        <a:bodyPr/>
        <a:lstStyle/>
        <a:p>
          <a:endParaRPr lang="en-US"/>
        </a:p>
      </dgm:t>
    </dgm:pt>
    <dgm:pt modelId="{A78E0D3F-CB87-4C97-9B18-600200F3CFC9}" type="sibTrans" cxnId="{CC62D6B2-F394-4B58-8782-9640CD6587E2}">
      <dgm:prSet/>
      <dgm:spPr/>
      <dgm:t>
        <a:bodyPr/>
        <a:lstStyle/>
        <a:p>
          <a:endParaRPr lang="en-US"/>
        </a:p>
      </dgm:t>
    </dgm:pt>
    <dgm:pt modelId="{1097D5D1-8E2F-4969-A9C7-5C294290D739}">
      <dgm:prSet/>
      <dgm:spPr/>
      <dgm:t>
        <a:bodyPr/>
        <a:lstStyle/>
        <a:p>
          <a:r>
            <a:rPr lang="en-US"/>
            <a:t>Atmosphere: Inert gases (N₂, Ar) prevent unwanted oxidation, especially for low-valent metal complexes.</a:t>
          </a:r>
        </a:p>
      </dgm:t>
    </dgm:pt>
    <dgm:pt modelId="{38E56C37-CBF9-4600-8412-0D2CD20333ED}" type="parTrans" cxnId="{93507695-161B-4090-88BB-8E55C881DB6E}">
      <dgm:prSet/>
      <dgm:spPr/>
      <dgm:t>
        <a:bodyPr/>
        <a:lstStyle/>
        <a:p>
          <a:endParaRPr lang="en-US"/>
        </a:p>
      </dgm:t>
    </dgm:pt>
    <dgm:pt modelId="{0DFC0530-8938-4BEA-A68B-08237CB1E089}" type="sibTrans" cxnId="{93507695-161B-4090-88BB-8E55C881DB6E}">
      <dgm:prSet/>
      <dgm:spPr/>
      <dgm:t>
        <a:bodyPr/>
        <a:lstStyle/>
        <a:p>
          <a:endParaRPr lang="en-US"/>
        </a:p>
      </dgm:t>
    </dgm:pt>
    <dgm:pt modelId="{24344A22-EA3B-4EA6-B7AC-95573EE4D624}" type="pres">
      <dgm:prSet presAssocID="{BC57506D-E0E9-4F94-9343-F5E6B8CE3024}" presName="root" presStyleCnt="0">
        <dgm:presLayoutVars>
          <dgm:dir/>
          <dgm:resizeHandles val="exact"/>
        </dgm:presLayoutVars>
      </dgm:prSet>
      <dgm:spPr/>
    </dgm:pt>
    <dgm:pt modelId="{6C51779A-98B0-42F3-8CA7-BF1DEF499BE1}" type="pres">
      <dgm:prSet presAssocID="{CBA73D8F-F450-43E1-A6EA-A9EE250C2484}" presName="compNode" presStyleCnt="0"/>
      <dgm:spPr/>
    </dgm:pt>
    <dgm:pt modelId="{7CF0A178-536C-4DD5-8F29-3B6A260267D6}" type="pres">
      <dgm:prSet presAssocID="{CBA73D8F-F450-43E1-A6EA-A9EE250C2484}" presName="bgRect" presStyleLbl="bgShp" presStyleIdx="0" presStyleCnt="4"/>
      <dgm:spPr/>
    </dgm:pt>
    <dgm:pt modelId="{586D698D-8C80-4841-AF9D-AB4D8A48247E}" type="pres">
      <dgm:prSet presAssocID="{CBA73D8F-F450-43E1-A6EA-A9EE250C24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Мензурка"/>
        </a:ext>
      </dgm:extLst>
    </dgm:pt>
    <dgm:pt modelId="{2890948D-6636-414D-A388-3D57691AE0CB}" type="pres">
      <dgm:prSet presAssocID="{CBA73D8F-F450-43E1-A6EA-A9EE250C2484}" presName="spaceRect" presStyleCnt="0"/>
      <dgm:spPr/>
    </dgm:pt>
    <dgm:pt modelId="{D074CB93-698E-4F7E-B86E-366BE3381381}" type="pres">
      <dgm:prSet presAssocID="{CBA73D8F-F450-43E1-A6EA-A9EE250C2484}" presName="parTx" presStyleLbl="revTx" presStyleIdx="0" presStyleCnt="4">
        <dgm:presLayoutVars>
          <dgm:chMax val="0"/>
          <dgm:chPref val="0"/>
        </dgm:presLayoutVars>
      </dgm:prSet>
      <dgm:spPr/>
    </dgm:pt>
    <dgm:pt modelId="{A644011C-E8F3-4844-82F8-28D6BCD8E3F5}" type="pres">
      <dgm:prSet presAssocID="{2B4B5E2B-81F1-466B-BFD3-09A95AD90614}" presName="sibTrans" presStyleCnt="0"/>
      <dgm:spPr/>
    </dgm:pt>
    <dgm:pt modelId="{A7A24BD1-0BE6-4E43-8C72-C3F94E3AE926}" type="pres">
      <dgm:prSet presAssocID="{C75E7DBE-CB2C-4B06-8C5A-43DEE0E008AA}" presName="compNode" presStyleCnt="0"/>
      <dgm:spPr/>
    </dgm:pt>
    <dgm:pt modelId="{AE7CEBE3-1649-42CF-AB68-13277D44E84A}" type="pres">
      <dgm:prSet presAssocID="{C75E7DBE-CB2C-4B06-8C5A-43DEE0E008AA}" presName="bgRect" presStyleLbl="bgShp" presStyleIdx="1" presStyleCnt="4"/>
      <dgm:spPr/>
    </dgm:pt>
    <dgm:pt modelId="{F752A158-C28A-4663-B20F-40504F5452B9}" type="pres">
      <dgm:prSet presAssocID="{C75E7DBE-CB2C-4B06-8C5A-43DEE0E008A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Ученый"/>
        </a:ext>
      </dgm:extLst>
    </dgm:pt>
    <dgm:pt modelId="{DBD83EFC-9D9C-4398-8825-647CB9A5A144}" type="pres">
      <dgm:prSet presAssocID="{C75E7DBE-CB2C-4B06-8C5A-43DEE0E008AA}" presName="spaceRect" presStyleCnt="0"/>
      <dgm:spPr/>
    </dgm:pt>
    <dgm:pt modelId="{084717D4-4D57-41EE-B0C8-363561F0C980}" type="pres">
      <dgm:prSet presAssocID="{C75E7DBE-CB2C-4B06-8C5A-43DEE0E008AA}" presName="parTx" presStyleLbl="revTx" presStyleIdx="1" presStyleCnt="4">
        <dgm:presLayoutVars>
          <dgm:chMax val="0"/>
          <dgm:chPref val="0"/>
        </dgm:presLayoutVars>
      </dgm:prSet>
      <dgm:spPr/>
    </dgm:pt>
    <dgm:pt modelId="{F6130851-797C-4F44-B23A-B986960FFE72}" type="pres">
      <dgm:prSet presAssocID="{14E4C23E-D828-43D4-99F7-2ABE6A0F79C7}" presName="sibTrans" presStyleCnt="0"/>
      <dgm:spPr/>
    </dgm:pt>
    <dgm:pt modelId="{459E9621-DF58-45F6-AA0B-8FA254CF25D4}" type="pres">
      <dgm:prSet presAssocID="{772AA68C-07EF-49D2-8F7C-E717E6C830F9}" presName="compNode" presStyleCnt="0"/>
      <dgm:spPr/>
    </dgm:pt>
    <dgm:pt modelId="{4902200B-23F3-416B-93B2-27B19FA809EB}" type="pres">
      <dgm:prSet presAssocID="{772AA68C-07EF-49D2-8F7C-E717E6C830F9}" presName="bgRect" presStyleLbl="bgShp" presStyleIdx="2" presStyleCnt="4"/>
      <dgm:spPr/>
    </dgm:pt>
    <dgm:pt modelId="{7743D24A-B2EF-44E4-AAE0-F694BDF0AFCA}" type="pres">
      <dgm:prSet presAssocID="{772AA68C-07EF-49D2-8F7C-E717E6C830F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Атом"/>
        </a:ext>
      </dgm:extLst>
    </dgm:pt>
    <dgm:pt modelId="{9C3BE277-6691-4A16-B6A5-483570A779AA}" type="pres">
      <dgm:prSet presAssocID="{772AA68C-07EF-49D2-8F7C-E717E6C830F9}" presName="spaceRect" presStyleCnt="0"/>
      <dgm:spPr/>
    </dgm:pt>
    <dgm:pt modelId="{88FC8DFC-91CB-4C05-B199-03D0B54ECD9A}" type="pres">
      <dgm:prSet presAssocID="{772AA68C-07EF-49D2-8F7C-E717E6C830F9}" presName="parTx" presStyleLbl="revTx" presStyleIdx="2" presStyleCnt="4">
        <dgm:presLayoutVars>
          <dgm:chMax val="0"/>
          <dgm:chPref val="0"/>
        </dgm:presLayoutVars>
      </dgm:prSet>
      <dgm:spPr/>
    </dgm:pt>
    <dgm:pt modelId="{1C7B272B-86C0-43D5-A694-948DC65D6644}" type="pres">
      <dgm:prSet presAssocID="{A78E0D3F-CB87-4C97-9B18-600200F3CFC9}" presName="sibTrans" presStyleCnt="0"/>
      <dgm:spPr/>
    </dgm:pt>
    <dgm:pt modelId="{E26FF959-FA99-49C7-9ABC-12F3818A4936}" type="pres">
      <dgm:prSet presAssocID="{1097D5D1-8E2F-4969-A9C7-5C294290D739}" presName="compNode" presStyleCnt="0"/>
      <dgm:spPr/>
    </dgm:pt>
    <dgm:pt modelId="{1BE14ECE-991B-420C-BCC6-7B641D2A9FF0}" type="pres">
      <dgm:prSet presAssocID="{1097D5D1-8E2F-4969-A9C7-5C294290D739}" presName="bgRect" presStyleLbl="bgShp" presStyleIdx="3" presStyleCnt="4"/>
      <dgm:spPr/>
    </dgm:pt>
    <dgm:pt modelId="{34524E9D-C7C4-476F-A87F-DE71D927B9C7}" type="pres">
      <dgm:prSet presAssocID="{1097D5D1-8E2F-4969-A9C7-5C294290D73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adioactive Sign"/>
        </a:ext>
      </dgm:extLst>
    </dgm:pt>
    <dgm:pt modelId="{1C665DE4-A06F-45AA-8475-3DC3301B8FF2}" type="pres">
      <dgm:prSet presAssocID="{1097D5D1-8E2F-4969-A9C7-5C294290D739}" presName="spaceRect" presStyleCnt="0"/>
      <dgm:spPr/>
    </dgm:pt>
    <dgm:pt modelId="{5AA44797-1CB5-4AE9-8F25-F942FF48CA7E}" type="pres">
      <dgm:prSet presAssocID="{1097D5D1-8E2F-4969-A9C7-5C294290D739}" presName="parTx" presStyleLbl="revTx" presStyleIdx="3" presStyleCnt="4">
        <dgm:presLayoutVars>
          <dgm:chMax val="0"/>
          <dgm:chPref val="0"/>
        </dgm:presLayoutVars>
      </dgm:prSet>
      <dgm:spPr/>
    </dgm:pt>
  </dgm:ptLst>
  <dgm:cxnLst>
    <dgm:cxn modelId="{4B61B215-6AAB-4DD6-905E-810B711D6565}" type="presOf" srcId="{772AA68C-07EF-49D2-8F7C-E717E6C830F9}" destId="{88FC8DFC-91CB-4C05-B199-03D0B54ECD9A}" srcOrd="0" destOrd="0" presId="urn:microsoft.com/office/officeart/2018/2/layout/IconVerticalSolidList"/>
    <dgm:cxn modelId="{98637B3D-4292-4CC7-84F7-3D885A7C3CA5}" type="presOf" srcId="{C75E7DBE-CB2C-4B06-8C5A-43DEE0E008AA}" destId="{084717D4-4D57-41EE-B0C8-363561F0C980}" srcOrd="0" destOrd="0" presId="urn:microsoft.com/office/officeart/2018/2/layout/IconVerticalSolidList"/>
    <dgm:cxn modelId="{37085A5D-8DD8-47B9-83EE-52CC3FCC8058}" type="presOf" srcId="{CBA73D8F-F450-43E1-A6EA-A9EE250C2484}" destId="{D074CB93-698E-4F7E-B86E-366BE3381381}" srcOrd="0" destOrd="0" presId="urn:microsoft.com/office/officeart/2018/2/layout/IconVerticalSolidList"/>
    <dgm:cxn modelId="{18B0456D-8E73-4C97-B022-263A317EC9BF}" type="presOf" srcId="{1097D5D1-8E2F-4969-A9C7-5C294290D739}" destId="{5AA44797-1CB5-4AE9-8F25-F942FF48CA7E}" srcOrd="0" destOrd="0" presId="urn:microsoft.com/office/officeart/2018/2/layout/IconVerticalSolidList"/>
    <dgm:cxn modelId="{24519254-0ABE-4CC4-B036-33AB1843B702}" srcId="{BC57506D-E0E9-4F94-9343-F5E6B8CE3024}" destId="{C75E7DBE-CB2C-4B06-8C5A-43DEE0E008AA}" srcOrd="1" destOrd="0" parTransId="{B14EC207-80F9-4379-8C2F-3D92D6A9C5C4}" sibTransId="{14E4C23E-D828-43D4-99F7-2ABE6A0F79C7}"/>
    <dgm:cxn modelId="{93507695-161B-4090-88BB-8E55C881DB6E}" srcId="{BC57506D-E0E9-4F94-9343-F5E6B8CE3024}" destId="{1097D5D1-8E2F-4969-A9C7-5C294290D739}" srcOrd="3" destOrd="0" parTransId="{38E56C37-CBF9-4600-8412-0D2CD20333ED}" sibTransId="{0DFC0530-8938-4BEA-A68B-08237CB1E089}"/>
    <dgm:cxn modelId="{CC62D6B2-F394-4B58-8782-9640CD6587E2}" srcId="{BC57506D-E0E9-4F94-9343-F5E6B8CE3024}" destId="{772AA68C-07EF-49D2-8F7C-E717E6C830F9}" srcOrd="2" destOrd="0" parTransId="{F25947D1-C884-46C4-9C74-A58FBBA1509F}" sibTransId="{A78E0D3F-CB87-4C97-9B18-600200F3CFC9}"/>
    <dgm:cxn modelId="{A6F02CC3-B096-4509-976C-07FE6F9A4EA3}" type="presOf" srcId="{BC57506D-E0E9-4F94-9343-F5E6B8CE3024}" destId="{24344A22-EA3B-4EA6-B7AC-95573EE4D624}" srcOrd="0" destOrd="0" presId="urn:microsoft.com/office/officeart/2018/2/layout/IconVerticalSolidList"/>
    <dgm:cxn modelId="{D4AC68CF-B48D-4882-8657-5E29FA7BE726}" srcId="{BC57506D-E0E9-4F94-9343-F5E6B8CE3024}" destId="{CBA73D8F-F450-43E1-A6EA-A9EE250C2484}" srcOrd="0" destOrd="0" parTransId="{84FA77C6-0CEC-40E6-A698-4B0898A3B4A0}" sibTransId="{2B4B5E2B-81F1-466B-BFD3-09A95AD90614}"/>
    <dgm:cxn modelId="{0E510262-B2C2-444A-860A-4513A69AD0BD}" type="presParOf" srcId="{24344A22-EA3B-4EA6-B7AC-95573EE4D624}" destId="{6C51779A-98B0-42F3-8CA7-BF1DEF499BE1}" srcOrd="0" destOrd="0" presId="urn:microsoft.com/office/officeart/2018/2/layout/IconVerticalSolidList"/>
    <dgm:cxn modelId="{312241E6-B1A0-439E-A457-1182DEC1167C}" type="presParOf" srcId="{6C51779A-98B0-42F3-8CA7-BF1DEF499BE1}" destId="{7CF0A178-536C-4DD5-8F29-3B6A260267D6}" srcOrd="0" destOrd="0" presId="urn:microsoft.com/office/officeart/2018/2/layout/IconVerticalSolidList"/>
    <dgm:cxn modelId="{82BFB865-0478-48CB-BF6C-EF89E62EF048}" type="presParOf" srcId="{6C51779A-98B0-42F3-8CA7-BF1DEF499BE1}" destId="{586D698D-8C80-4841-AF9D-AB4D8A48247E}" srcOrd="1" destOrd="0" presId="urn:microsoft.com/office/officeart/2018/2/layout/IconVerticalSolidList"/>
    <dgm:cxn modelId="{4FAF8B03-1FC0-4A10-B661-B3B0525F282D}" type="presParOf" srcId="{6C51779A-98B0-42F3-8CA7-BF1DEF499BE1}" destId="{2890948D-6636-414D-A388-3D57691AE0CB}" srcOrd="2" destOrd="0" presId="urn:microsoft.com/office/officeart/2018/2/layout/IconVerticalSolidList"/>
    <dgm:cxn modelId="{4BFA5B03-853C-4012-AD34-8B1B6260EE58}" type="presParOf" srcId="{6C51779A-98B0-42F3-8CA7-BF1DEF499BE1}" destId="{D074CB93-698E-4F7E-B86E-366BE3381381}" srcOrd="3" destOrd="0" presId="urn:microsoft.com/office/officeart/2018/2/layout/IconVerticalSolidList"/>
    <dgm:cxn modelId="{714D06DA-F3C0-41DE-86C2-9B46722D2D6D}" type="presParOf" srcId="{24344A22-EA3B-4EA6-B7AC-95573EE4D624}" destId="{A644011C-E8F3-4844-82F8-28D6BCD8E3F5}" srcOrd="1" destOrd="0" presId="urn:microsoft.com/office/officeart/2018/2/layout/IconVerticalSolidList"/>
    <dgm:cxn modelId="{9BCA745D-00BB-4DF6-9E98-AE7A8DEDD6C0}" type="presParOf" srcId="{24344A22-EA3B-4EA6-B7AC-95573EE4D624}" destId="{A7A24BD1-0BE6-4E43-8C72-C3F94E3AE926}" srcOrd="2" destOrd="0" presId="urn:microsoft.com/office/officeart/2018/2/layout/IconVerticalSolidList"/>
    <dgm:cxn modelId="{84E3CECE-5779-4EFD-A4D6-D47EAE378768}" type="presParOf" srcId="{A7A24BD1-0BE6-4E43-8C72-C3F94E3AE926}" destId="{AE7CEBE3-1649-42CF-AB68-13277D44E84A}" srcOrd="0" destOrd="0" presId="urn:microsoft.com/office/officeart/2018/2/layout/IconVerticalSolidList"/>
    <dgm:cxn modelId="{72ADCD6B-4E04-45C4-B82B-B7D8155F0E74}" type="presParOf" srcId="{A7A24BD1-0BE6-4E43-8C72-C3F94E3AE926}" destId="{F752A158-C28A-4663-B20F-40504F5452B9}" srcOrd="1" destOrd="0" presId="urn:microsoft.com/office/officeart/2018/2/layout/IconVerticalSolidList"/>
    <dgm:cxn modelId="{39C790F8-5078-4229-9D71-0353A740463D}" type="presParOf" srcId="{A7A24BD1-0BE6-4E43-8C72-C3F94E3AE926}" destId="{DBD83EFC-9D9C-4398-8825-647CB9A5A144}" srcOrd="2" destOrd="0" presId="urn:microsoft.com/office/officeart/2018/2/layout/IconVerticalSolidList"/>
    <dgm:cxn modelId="{A4F56E76-E321-4A3C-ADD6-671E80A1C5BA}" type="presParOf" srcId="{A7A24BD1-0BE6-4E43-8C72-C3F94E3AE926}" destId="{084717D4-4D57-41EE-B0C8-363561F0C980}" srcOrd="3" destOrd="0" presId="urn:microsoft.com/office/officeart/2018/2/layout/IconVerticalSolidList"/>
    <dgm:cxn modelId="{C5D9A238-A842-4572-B8BF-6B04F9AF834C}" type="presParOf" srcId="{24344A22-EA3B-4EA6-B7AC-95573EE4D624}" destId="{F6130851-797C-4F44-B23A-B986960FFE72}" srcOrd="3" destOrd="0" presId="urn:microsoft.com/office/officeart/2018/2/layout/IconVerticalSolidList"/>
    <dgm:cxn modelId="{6E16BB2B-FB85-4639-AC7C-78B3A3746538}" type="presParOf" srcId="{24344A22-EA3B-4EA6-B7AC-95573EE4D624}" destId="{459E9621-DF58-45F6-AA0B-8FA254CF25D4}" srcOrd="4" destOrd="0" presId="urn:microsoft.com/office/officeart/2018/2/layout/IconVerticalSolidList"/>
    <dgm:cxn modelId="{3BDAFE04-FC2E-4C30-8D67-2FC325A1F7E2}" type="presParOf" srcId="{459E9621-DF58-45F6-AA0B-8FA254CF25D4}" destId="{4902200B-23F3-416B-93B2-27B19FA809EB}" srcOrd="0" destOrd="0" presId="urn:microsoft.com/office/officeart/2018/2/layout/IconVerticalSolidList"/>
    <dgm:cxn modelId="{EFC9E531-F15B-44A0-AD5F-A56EAE07FC04}" type="presParOf" srcId="{459E9621-DF58-45F6-AA0B-8FA254CF25D4}" destId="{7743D24A-B2EF-44E4-AAE0-F694BDF0AFCA}" srcOrd="1" destOrd="0" presId="urn:microsoft.com/office/officeart/2018/2/layout/IconVerticalSolidList"/>
    <dgm:cxn modelId="{909FA0DE-206C-4B2C-BCCA-BFBD4CF6E81B}" type="presParOf" srcId="{459E9621-DF58-45F6-AA0B-8FA254CF25D4}" destId="{9C3BE277-6691-4A16-B6A5-483570A779AA}" srcOrd="2" destOrd="0" presId="urn:microsoft.com/office/officeart/2018/2/layout/IconVerticalSolidList"/>
    <dgm:cxn modelId="{1947FABC-8EB8-46A7-91DB-613D564E4835}" type="presParOf" srcId="{459E9621-DF58-45F6-AA0B-8FA254CF25D4}" destId="{88FC8DFC-91CB-4C05-B199-03D0B54ECD9A}" srcOrd="3" destOrd="0" presId="urn:microsoft.com/office/officeart/2018/2/layout/IconVerticalSolidList"/>
    <dgm:cxn modelId="{578942FF-A620-4FFD-9E16-810CB9C5E3FB}" type="presParOf" srcId="{24344A22-EA3B-4EA6-B7AC-95573EE4D624}" destId="{1C7B272B-86C0-43D5-A694-948DC65D6644}" srcOrd="5" destOrd="0" presId="urn:microsoft.com/office/officeart/2018/2/layout/IconVerticalSolidList"/>
    <dgm:cxn modelId="{8D58AA6D-33E0-49F2-B13D-78E4F023D683}" type="presParOf" srcId="{24344A22-EA3B-4EA6-B7AC-95573EE4D624}" destId="{E26FF959-FA99-49C7-9ABC-12F3818A4936}" srcOrd="6" destOrd="0" presId="urn:microsoft.com/office/officeart/2018/2/layout/IconVerticalSolidList"/>
    <dgm:cxn modelId="{B0C60D20-B3DF-475C-B6DA-7A1963558ED8}" type="presParOf" srcId="{E26FF959-FA99-49C7-9ABC-12F3818A4936}" destId="{1BE14ECE-991B-420C-BCC6-7B641D2A9FF0}" srcOrd="0" destOrd="0" presId="urn:microsoft.com/office/officeart/2018/2/layout/IconVerticalSolidList"/>
    <dgm:cxn modelId="{D197C9FC-EAFF-44CC-886A-BC73CDB131A3}" type="presParOf" srcId="{E26FF959-FA99-49C7-9ABC-12F3818A4936}" destId="{34524E9D-C7C4-476F-A87F-DE71D927B9C7}" srcOrd="1" destOrd="0" presId="urn:microsoft.com/office/officeart/2018/2/layout/IconVerticalSolidList"/>
    <dgm:cxn modelId="{938A1469-EFE2-4C2B-AC86-55A02C770BEB}" type="presParOf" srcId="{E26FF959-FA99-49C7-9ABC-12F3818A4936}" destId="{1C665DE4-A06F-45AA-8475-3DC3301B8FF2}" srcOrd="2" destOrd="0" presId="urn:microsoft.com/office/officeart/2018/2/layout/IconVerticalSolidList"/>
    <dgm:cxn modelId="{155D562F-258A-4674-97D1-940CA56D1CFC}" type="presParOf" srcId="{E26FF959-FA99-49C7-9ABC-12F3818A4936}" destId="{5AA44797-1CB5-4AE9-8F25-F942FF48CA7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3CD4E9-804C-4941-B2B8-85F1FF9C9E57}">
      <dsp:nvSpPr>
        <dsp:cNvPr id="0" name=""/>
        <dsp:cNvSpPr/>
      </dsp:nvSpPr>
      <dsp:spPr>
        <a:xfrm>
          <a:off x="0" y="83286"/>
          <a:ext cx="7796540" cy="722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Direct combination of a metal or metal salt with ligands.</a:t>
          </a:r>
        </a:p>
      </dsp:txBody>
      <dsp:txXfrm>
        <a:off x="35268" y="118554"/>
        <a:ext cx="7726004" cy="651938"/>
      </dsp:txXfrm>
    </dsp:sp>
    <dsp:sp modelId="{12B3DD10-0191-4C3D-9FDC-03E55F044CFD}">
      <dsp:nvSpPr>
        <dsp:cNvPr id="0" name=""/>
        <dsp:cNvSpPr/>
      </dsp:nvSpPr>
      <dsp:spPr>
        <a:xfrm>
          <a:off x="0" y="860481"/>
          <a:ext cx="7796540" cy="722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Metathesis (double displacement) between soluble salts.</a:t>
          </a:r>
        </a:p>
      </dsp:txBody>
      <dsp:txXfrm>
        <a:off x="35268" y="895749"/>
        <a:ext cx="7726004" cy="651938"/>
      </dsp:txXfrm>
    </dsp:sp>
    <dsp:sp modelId="{81BB84F5-DECE-4554-9102-496271EBF040}">
      <dsp:nvSpPr>
        <dsp:cNvPr id="0" name=""/>
        <dsp:cNvSpPr/>
      </dsp:nvSpPr>
      <dsp:spPr>
        <a:xfrm>
          <a:off x="0" y="1637676"/>
          <a:ext cx="7796540" cy="722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Ligand substitution reactions in pre-existing complexes.</a:t>
          </a:r>
        </a:p>
      </dsp:txBody>
      <dsp:txXfrm>
        <a:off x="35268" y="1672944"/>
        <a:ext cx="7726004" cy="651938"/>
      </dsp:txXfrm>
    </dsp:sp>
    <dsp:sp modelId="{484D6D74-053A-4FF7-B043-744D245697F5}">
      <dsp:nvSpPr>
        <dsp:cNvPr id="0" name=""/>
        <dsp:cNvSpPr/>
      </dsp:nvSpPr>
      <dsp:spPr>
        <a:xfrm>
          <a:off x="0" y="2414871"/>
          <a:ext cx="7796540" cy="722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Redox reactions where oxidation states change during complex formation.</a:t>
          </a:r>
        </a:p>
      </dsp:txBody>
      <dsp:txXfrm>
        <a:off x="35268" y="2450139"/>
        <a:ext cx="7726004" cy="651938"/>
      </dsp:txXfrm>
    </dsp:sp>
    <dsp:sp modelId="{58898D16-F921-4374-9F5A-022B981248E1}">
      <dsp:nvSpPr>
        <dsp:cNvPr id="0" name=""/>
        <dsp:cNvSpPr/>
      </dsp:nvSpPr>
      <dsp:spPr>
        <a:xfrm>
          <a:off x="0" y="3192066"/>
          <a:ext cx="7796540" cy="722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Template synthesis, where the metal ion directs ligand assembly.</a:t>
          </a:r>
        </a:p>
      </dsp:txBody>
      <dsp:txXfrm>
        <a:off x="35268" y="3227334"/>
        <a:ext cx="7726004" cy="651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0A178-536C-4DD5-8F29-3B6A260267D6}">
      <dsp:nvSpPr>
        <dsp:cNvPr id="0" name=""/>
        <dsp:cNvSpPr/>
      </dsp:nvSpPr>
      <dsp:spPr>
        <a:xfrm>
          <a:off x="0" y="2207"/>
          <a:ext cx="5889686" cy="111891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6D698D-8C80-4841-AF9D-AB4D8A48247E}">
      <dsp:nvSpPr>
        <dsp:cNvPr id="0" name=""/>
        <dsp:cNvSpPr/>
      </dsp:nvSpPr>
      <dsp:spPr>
        <a:xfrm>
          <a:off x="338470" y="253962"/>
          <a:ext cx="615400" cy="6154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074CB93-698E-4F7E-B86E-366BE3381381}">
      <dsp:nvSpPr>
        <dsp:cNvPr id="0" name=""/>
        <dsp:cNvSpPr/>
      </dsp:nvSpPr>
      <dsp:spPr>
        <a:xfrm>
          <a:off x="1292341" y="2207"/>
          <a:ext cx="4597344" cy="1118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18" tIns="118418" rIns="118418" bIns="118418" numCol="1" spcCol="1270" anchor="ctr" anchorCtr="0">
          <a:noAutofit/>
        </a:bodyPr>
        <a:lstStyle/>
        <a:p>
          <a:pPr marL="0" lvl="0" indent="0" algn="l" defTabSz="711200">
            <a:lnSpc>
              <a:spcPct val="90000"/>
            </a:lnSpc>
            <a:spcBef>
              <a:spcPct val="0"/>
            </a:spcBef>
            <a:spcAft>
              <a:spcPct val="35000"/>
            </a:spcAft>
            <a:buNone/>
          </a:pPr>
          <a:r>
            <a:rPr lang="en-US" sz="1600" kern="1200"/>
            <a:t>Solvents: Affect solubility, coordination, and reaction rate. Polar solvents like water or ethanol facilitate ionic reactions, while aprotic solvents favor neutral complexes.</a:t>
          </a:r>
        </a:p>
      </dsp:txBody>
      <dsp:txXfrm>
        <a:off x="1292341" y="2207"/>
        <a:ext cx="4597344" cy="1118910"/>
      </dsp:txXfrm>
    </dsp:sp>
    <dsp:sp modelId="{AE7CEBE3-1649-42CF-AB68-13277D44E84A}">
      <dsp:nvSpPr>
        <dsp:cNvPr id="0" name=""/>
        <dsp:cNvSpPr/>
      </dsp:nvSpPr>
      <dsp:spPr>
        <a:xfrm>
          <a:off x="0" y="1400846"/>
          <a:ext cx="5889686" cy="111891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2A158-C28A-4663-B20F-40504F5452B9}">
      <dsp:nvSpPr>
        <dsp:cNvPr id="0" name=""/>
        <dsp:cNvSpPr/>
      </dsp:nvSpPr>
      <dsp:spPr>
        <a:xfrm>
          <a:off x="338470" y="1652600"/>
          <a:ext cx="615400" cy="6154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84717D4-4D57-41EE-B0C8-363561F0C980}">
      <dsp:nvSpPr>
        <dsp:cNvPr id="0" name=""/>
        <dsp:cNvSpPr/>
      </dsp:nvSpPr>
      <dsp:spPr>
        <a:xfrm>
          <a:off x="1292341" y="1400846"/>
          <a:ext cx="4597344" cy="1118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18" tIns="118418" rIns="118418" bIns="118418" numCol="1" spcCol="1270" anchor="ctr" anchorCtr="0">
          <a:noAutofit/>
        </a:bodyPr>
        <a:lstStyle/>
        <a:p>
          <a:pPr marL="0" lvl="0" indent="0" algn="l" defTabSz="711200">
            <a:lnSpc>
              <a:spcPct val="90000"/>
            </a:lnSpc>
            <a:spcBef>
              <a:spcPct val="0"/>
            </a:spcBef>
            <a:spcAft>
              <a:spcPct val="35000"/>
            </a:spcAft>
            <a:buNone/>
          </a:pPr>
          <a:r>
            <a:rPr lang="en-US" sz="1600" kern="1200"/>
            <a:t>Temperature: Higher temperatures accelerate ligand substitution but may also cause decomposition or oxidation.</a:t>
          </a:r>
        </a:p>
      </dsp:txBody>
      <dsp:txXfrm>
        <a:off x="1292341" y="1400846"/>
        <a:ext cx="4597344" cy="1118910"/>
      </dsp:txXfrm>
    </dsp:sp>
    <dsp:sp modelId="{4902200B-23F3-416B-93B2-27B19FA809EB}">
      <dsp:nvSpPr>
        <dsp:cNvPr id="0" name=""/>
        <dsp:cNvSpPr/>
      </dsp:nvSpPr>
      <dsp:spPr>
        <a:xfrm>
          <a:off x="0" y="2799484"/>
          <a:ext cx="5889686" cy="111891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43D24A-B2EF-44E4-AAE0-F694BDF0AFCA}">
      <dsp:nvSpPr>
        <dsp:cNvPr id="0" name=""/>
        <dsp:cNvSpPr/>
      </dsp:nvSpPr>
      <dsp:spPr>
        <a:xfrm>
          <a:off x="338470" y="3051239"/>
          <a:ext cx="615400" cy="6154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FC8DFC-91CB-4C05-B199-03D0B54ECD9A}">
      <dsp:nvSpPr>
        <dsp:cNvPr id="0" name=""/>
        <dsp:cNvSpPr/>
      </dsp:nvSpPr>
      <dsp:spPr>
        <a:xfrm>
          <a:off x="1292341" y="2799484"/>
          <a:ext cx="4597344" cy="1118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18" tIns="118418" rIns="118418" bIns="118418" numCol="1" spcCol="1270" anchor="ctr" anchorCtr="0">
          <a:noAutofit/>
        </a:bodyPr>
        <a:lstStyle/>
        <a:p>
          <a:pPr marL="0" lvl="0" indent="0" algn="l" defTabSz="711200">
            <a:lnSpc>
              <a:spcPct val="90000"/>
            </a:lnSpc>
            <a:spcBef>
              <a:spcPct val="0"/>
            </a:spcBef>
            <a:spcAft>
              <a:spcPct val="35000"/>
            </a:spcAft>
            <a:buNone/>
          </a:pPr>
          <a:r>
            <a:rPr lang="en-US" sz="1600" kern="1200"/>
            <a:t>pH: Determines ligand protonation and metal ion hydrolysis, controlling complex stability.</a:t>
          </a:r>
        </a:p>
      </dsp:txBody>
      <dsp:txXfrm>
        <a:off x="1292341" y="2799484"/>
        <a:ext cx="4597344" cy="1118910"/>
      </dsp:txXfrm>
    </dsp:sp>
    <dsp:sp modelId="{1BE14ECE-991B-420C-BCC6-7B641D2A9FF0}">
      <dsp:nvSpPr>
        <dsp:cNvPr id="0" name=""/>
        <dsp:cNvSpPr/>
      </dsp:nvSpPr>
      <dsp:spPr>
        <a:xfrm>
          <a:off x="0" y="4198122"/>
          <a:ext cx="5889686" cy="111891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524E9D-C7C4-476F-A87F-DE71D927B9C7}">
      <dsp:nvSpPr>
        <dsp:cNvPr id="0" name=""/>
        <dsp:cNvSpPr/>
      </dsp:nvSpPr>
      <dsp:spPr>
        <a:xfrm>
          <a:off x="338470" y="4449877"/>
          <a:ext cx="615400" cy="6154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A44797-1CB5-4AE9-8F25-F942FF48CA7E}">
      <dsp:nvSpPr>
        <dsp:cNvPr id="0" name=""/>
        <dsp:cNvSpPr/>
      </dsp:nvSpPr>
      <dsp:spPr>
        <a:xfrm>
          <a:off x="1292341" y="4198122"/>
          <a:ext cx="4597344" cy="1118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18" tIns="118418" rIns="118418" bIns="118418" numCol="1" spcCol="1270" anchor="ctr" anchorCtr="0">
          <a:noAutofit/>
        </a:bodyPr>
        <a:lstStyle/>
        <a:p>
          <a:pPr marL="0" lvl="0" indent="0" algn="l" defTabSz="711200">
            <a:lnSpc>
              <a:spcPct val="90000"/>
            </a:lnSpc>
            <a:spcBef>
              <a:spcPct val="0"/>
            </a:spcBef>
            <a:spcAft>
              <a:spcPct val="35000"/>
            </a:spcAft>
            <a:buNone/>
          </a:pPr>
          <a:r>
            <a:rPr lang="en-US" sz="1600" kern="1200"/>
            <a:t>Atmosphere: Inert gases (N₂, Ar) prevent unwanted oxidation, especially for low-valent metal complexes.</a:t>
          </a:r>
        </a:p>
      </dsp:txBody>
      <dsp:txXfrm>
        <a:off x="1292341" y="4198122"/>
        <a:ext cx="4597344" cy="11189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rmAutofit fontScale="90000"/>
          </a:bodyPr>
          <a:lstStyle/>
          <a:p>
            <a:r>
              <a:rPr lang="en-US" dirty="0"/>
              <a:t>Synthesis of coordination compounds</a:t>
            </a:r>
            <a:endParaRPr lang="ru-KZ"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p:txBody>
          <a:bodyPr>
            <a:normAutofit/>
          </a:bodyPr>
          <a:lstStyle/>
          <a:p>
            <a:r>
              <a:rPr lang="en-US" b="1" dirty="0"/>
              <a:t>Introduction to the synthesis of coordination compounds</a:t>
            </a:r>
            <a:endParaRPr lang="ru-KZ" dirty="0"/>
          </a:p>
        </p:txBody>
      </p:sp>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p:txBody>
          <a:bodyPr>
            <a:normAutofit fontScale="77500" lnSpcReduction="20000"/>
          </a:bodyPr>
          <a:lstStyle/>
          <a:p>
            <a:pPr marL="0" indent="0">
              <a:buNone/>
            </a:pPr>
            <a:r>
              <a:rPr lang="en-US" b="1" dirty="0"/>
              <a:t>Coordination compounds are formed when metal ions combine with ligands containing donor atoms such as nitrogen, oxygen, sulfur, or phosphorus.</a:t>
            </a:r>
            <a:br>
              <a:rPr lang="en-US" b="1" dirty="0"/>
            </a:br>
            <a:r>
              <a:rPr lang="en-US" b="1" dirty="0"/>
              <a:t>The synthesis of these compounds is fundamental to inorganic and bioinorganic chemistry, catalysis, and materials science.</a:t>
            </a:r>
          </a:p>
          <a:p>
            <a:pPr marL="0" indent="0">
              <a:buNone/>
            </a:pPr>
            <a:r>
              <a:rPr lang="en-US" b="1" dirty="0"/>
              <a:t>The goals of synthesis include:</a:t>
            </a:r>
          </a:p>
          <a:p>
            <a:pPr>
              <a:buFont typeface="Wingdings" panose="05000000000000000000" pitchFamily="2" charset="2"/>
              <a:buChar char="q"/>
            </a:pPr>
            <a:r>
              <a:rPr lang="en-US" b="1" dirty="0"/>
              <a:t>Controlling coordination number and geometry,</a:t>
            </a:r>
          </a:p>
          <a:p>
            <a:pPr>
              <a:buFont typeface="Wingdings" panose="05000000000000000000" pitchFamily="2" charset="2"/>
              <a:buChar char="q"/>
            </a:pPr>
            <a:r>
              <a:rPr lang="en-US" b="1" dirty="0"/>
              <a:t>Achieving desired oxidation states of metals,</a:t>
            </a:r>
          </a:p>
          <a:p>
            <a:pPr>
              <a:buFont typeface="Wingdings" panose="05000000000000000000" pitchFamily="2" charset="2"/>
              <a:buChar char="q"/>
            </a:pPr>
            <a:r>
              <a:rPr lang="en-US" b="1" dirty="0"/>
              <a:t>Introducing specific ligands to modify reactivity or stability.</a:t>
            </a:r>
          </a:p>
          <a:p>
            <a:pPr marL="0" indent="0">
              <a:buNone/>
            </a:pPr>
            <a:r>
              <a:rPr lang="en-US" b="1" dirty="0"/>
              <a:t>Synthesis requires careful consideration of stoichiometry, solvent, pH, temperature, and redox environment to ensure selective formation of the target complex.</a:t>
            </a:r>
          </a:p>
          <a:p>
            <a:pPr marL="0" indent="0">
              <a:buNone/>
            </a:pPr>
            <a:endParaRPr lang="ru-KZ" b="1" dirty="0"/>
          </a:p>
        </p:txBody>
      </p:sp>
    </p:spTree>
    <p:extLst>
      <p:ext uri="{BB962C8B-B14F-4D97-AF65-F5344CB8AC3E}">
        <p14:creationId xmlns:p14="http://schemas.microsoft.com/office/powerpoint/2010/main" val="215058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p:txBody>
          <a:bodyPr/>
          <a:lstStyle/>
          <a:p>
            <a:r>
              <a:rPr lang="en-US" b="1" dirty="0"/>
              <a:t>General methods of synthesis</a:t>
            </a:r>
            <a:endParaRPr lang="ru-KZ" dirty="0"/>
          </a:p>
        </p:txBody>
      </p:sp>
      <p:graphicFrame>
        <p:nvGraphicFramePr>
          <p:cNvPr id="5" name="Объект 2">
            <a:extLst>
              <a:ext uri="{FF2B5EF4-FFF2-40B4-BE49-F238E27FC236}">
                <a16:creationId xmlns:a16="http://schemas.microsoft.com/office/drawing/2014/main" id="{0BD371A8-45F0-6A22-0AF9-32A3915959AF}"/>
              </a:ext>
            </a:extLst>
          </p:cNvPr>
          <p:cNvGraphicFramePr>
            <a:graphicFrameLocks noGrp="1"/>
          </p:cNvGraphicFramePr>
          <p:nvPr>
            <p:ph idx="1"/>
          </p:nvPr>
        </p:nvGraphicFramePr>
        <p:xfrm>
          <a:off x="2773599" y="2052116"/>
          <a:ext cx="7796540" cy="39978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p:txBody>
          <a:bodyPr>
            <a:normAutofit/>
          </a:bodyPr>
          <a:lstStyle/>
          <a:p>
            <a:r>
              <a:rPr lang="en-US" b="1" dirty="0"/>
              <a:t>Direct combination and metathesis methods</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8AEB0747-4052-E1D0-E6D9-2D4A523C8F85}"/>
                  </a:ext>
                </a:extLst>
              </p:cNvPr>
              <p:cNvSpPr>
                <a:spLocks noGrp="1"/>
              </p:cNvSpPr>
              <p:nvPr>
                <p:ph sz="half" idx="1"/>
              </p:nvPr>
            </p:nvSpPr>
            <p:spPr/>
            <p:txBody>
              <a:bodyPr>
                <a:normAutofit fontScale="85000" lnSpcReduction="10000"/>
              </a:bodyPr>
              <a:lstStyle/>
              <a:p>
                <a:pPr marL="0" indent="0">
                  <a:buNone/>
                </a:pPr>
                <a:r>
                  <a:rPr lang="en-US" dirty="0"/>
                  <a:t>Direct Combination:</a:t>
                </a:r>
              </a:p>
              <a:p>
                <a:pPr marL="0" indent="0">
                  <a:buNone/>
                </a:pPr>
                <a:r>
                  <a:rPr lang="en-US" dirty="0"/>
                  <a:t>The simplest route involves mixing a metal ion (or its salt) with a ligand in solution or solid state:</a:t>
                </a:r>
              </a:p>
              <a:p>
                <a:pPr marL="0" indent="0">
                  <a:buNone/>
                </a:pPr>
                <a14:m>
                  <m:oMathPara xmlns:m="http://schemas.openxmlformats.org/officeDocument/2006/math">
                    <m:oMathParaPr>
                      <m:jc m:val="centerGroup"/>
                    </m:oMathParaPr>
                    <m:oMath xmlns:m="http://schemas.openxmlformats.org/officeDocument/2006/math">
                      <m:sSup>
                        <m:sSupPr>
                          <m:ctrlPr>
                            <a:rPr lang="ar-IQ"/>
                          </m:ctrlPr>
                        </m:sSupPr>
                        <m:e>
                          <m:r>
                            <a:rPr lang="ar-IQ" b="0" i="1" smtClean="0">
                              <a:latin typeface="Cambria Math" panose="02040503050406030204" pitchFamily="18" charset="0"/>
                            </a:rPr>
                            <m:t>𝑀</m:t>
                          </m:r>
                        </m:e>
                        <m:sup>
                          <m:r>
                            <a:rPr lang="ar-IQ" b="0" i="1" smtClean="0">
                              <a:latin typeface="Cambria Math" panose="02040503050406030204" pitchFamily="18" charset="0"/>
                            </a:rPr>
                            <m:t>𝑛</m:t>
                          </m:r>
                          <m:r>
                            <a:rPr lang="ar-IQ" b="0" smtClean="0">
                              <a:latin typeface="Cambria Math" panose="02040503050406030204" pitchFamily="18" charset="0"/>
                            </a:rPr>
                            <m:t>+</m:t>
                          </m:r>
                        </m:sup>
                      </m:sSup>
                      <m:r>
                        <a:rPr lang="ar-IQ" b="0" smtClean="0">
                          <a:latin typeface="Cambria Math" panose="02040503050406030204" pitchFamily="18" charset="0"/>
                        </a:rPr>
                        <m:t>+</m:t>
                      </m:r>
                      <m:r>
                        <a:rPr lang="ar-IQ" b="0" i="1" smtClean="0">
                          <a:latin typeface="Cambria Math" panose="02040503050406030204" pitchFamily="18" charset="0"/>
                        </a:rPr>
                        <m:t>𝑥𝐿</m:t>
                      </m:r>
                      <m:r>
                        <a:rPr lang="ar-IQ" b="0" smtClean="0">
                          <a:latin typeface="Cambria Math" panose="02040503050406030204" pitchFamily="18" charset="0"/>
                        </a:rPr>
                        <m:t>→</m:t>
                      </m:r>
                      <m:d>
                        <m:dPr>
                          <m:begChr m:val="["/>
                          <m:endChr m:val=""/>
                          <m:ctrlPr>
                            <a:rPr lang="ar-IQ" i="1"/>
                          </m:ctrlPr>
                        </m:dPr>
                        <m:e>
                          <m:r>
                            <a:rPr lang="ar-IQ" b="0" i="1" smtClean="0">
                              <a:latin typeface="Cambria Math" panose="02040503050406030204" pitchFamily="18" charset="0"/>
                            </a:rPr>
                            <m:t>𝑀</m:t>
                          </m:r>
                          <m:sSub>
                            <m:sSubPr>
                              <m:ctrlPr>
                                <a:rPr lang="ar-IQ" i="1"/>
                              </m:ctrlPr>
                            </m:sSubPr>
                            <m:e>
                              <m:r>
                                <a:rPr lang="ar-IQ" b="0" i="1" smtClean="0">
                                  <a:latin typeface="Cambria Math" panose="02040503050406030204" pitchFamily="18" charset="0"/>
                                </a:rPr>
                                <m:t>𝐿</m:t>
                              </m:r>
                            </m:e>
                            <m:sub>
                              <m:r>
                                <a:rPr lang="ar-IQ" b="0" i="1" smtClean="0">
                                  <a:latin typeface="Cambria Math" panose="02040503050406030204" pitchFamily="18" charset="0"/>
                                </a:rPr>
                                <m:t>𝑥</m:t>
                              </m:r>
                            </m:sub>
                          </m:sSub>
                          <m:sSup>
                            <m:sSupPr>
                              <m:ctrlPr>
                                <a:rPr lang="ar-IQ" i="1"/>
                              </m:ctrlPr>
                            </m:sSupPr>
                            <m:e>
                              <m:d>
                                <m:dPr>
                                  <m:begChr m:val=""/>
                                  <m:endChr m:val=""/>
                                  <m:ctrlPr>
                                    <a:rPr lang="ar-IQ" i="1"/>
                                  </m:ctrlPr>
                                </m:dPr>
                                <m:e>
                                  <m:r>
                                    <a:rPr lang="ar-IQ" b="0" smtClean="0">
                                      <a:latin typeface="Cambria Math" panose="02040503050406030204" pitchFamily="18" charset="0"/>
                                    </a:rPr>
                                    <m:t>]</m:t>
                                  </m:r>
                                </m:e>
                              </m:d>
                            </m:e>
                            <m:sup>
                              <m:r>
                                <a:rPr lang="ar-IQ" b="0" i="1" smtClean="0">
                                  <a:latin typeface="Cambria Math" panose="02040503050406030204" pitchFamily="18" charset="0"/>
                                </a:rPr>
                                <m:t>𝑛</m:t>
                              </m:r>
                              <m:r>
                                <a:rPr lang="ar-IQ" b="0" smtClean="0">
                                  <a:latin typeface="Cambria Math" panose="02040503050406030204" pitchFamily="18" charset="0"/>
                                </a:rPr>
                                <m:t>+</m:t>
                              </m:r>
                            </m:sup>
                          </m:sSup>
                        </m:e>
                      </m:d>
                    </m:oMath>
                  </m:oMathPara>
                </a14:m>
                <a:endParaRPr lang="ar-IQ" dirty="0"/>
              </a:p>
              <a:p>
                <a:pPr marL="0" indent="0">
                  <a:buNone/>
                </a:pPr>
                <a:r>
                  <a:rPr lang="en-US" dirty="0"/>
                  <a:t>Example: Formation of </a:t>
                </a:r>
                <a14:m>
                  <m:oMath xmlns:m="http://schemas.openxmlformats.org/officeDocument/2006/math">
                    <m:d>
                      <m:dPr>
                        <m:begChr m:val="["/>
                        <m:endChr m:val=""/>
                        <m:ctrlPr>
                          <a:rPr lang="ar-IQ"/>
                        </m:ctrlPr>
                      </m:dPr>
                      <m:e>
                        <m:r>
                          <a:rPr lang="ar-IQ" b="0" i="1" smtClean="0">
                            <a:latin typeface="Cambria Math" panose="02040503050406030204" pitchFamily="18" charset="0"/>
                          </a:rPr>
                          <m:t>𝐶𝑜</m:t>
                        </m:r>
                        <m:d>
                          <m:dPr>
                            <m:endChr m:val="]"/>
                            <m:ctrlPr>
                              <a:rPr lang="ar-IQ" i="1"/>
                            </m:ctrlPr>
                          </m:dPr>
                          <m:e>
                            <m:r>
                              <a:rPr lang="ar-IQ" b="0" i="1" smtClean="0">
                                <a:latin typeface="Cambria Math" panose="02040503050406030204" pitchFamily="18" charset="0"/>
                              </a:rPr>
                              <m:t>𝑁</m:t>
                            </m:r>
                            <m:sSub>
                              <m:sSubPr>
                                <m:ctrlPr>
                                  <a:rPr lang="ar-IQ" i="1"/>
                                </m:ctrlPr>
                              </m:sSubPr>
                              <m:e>
                                <m:r>
                                  <a:rPr lang="ar-IQ" b="0" i="1" smtClean="0">
                                    <a:latin typeface="Cambria Math" panose="02040503050406030204" pitchFamily="18" charset="0"/>
                                  </a:rPr>
                                  <m:t>𝐻</m:t>
                                </m:r>
                              </m:e>
                              <m:sub>
                                <m:r>
                                  <a:rPr lang="ar-IQ" b="0" smtClean="0">
                                    <a:latin typeface="Cambria Math" panose="02040503050406030204" pitchFamily="18" charset="0"/>
                                  </a:rPr>
                                  <m:t>3</m:t>
                                </m:r>
                              </m:sub>
                            </m:sSub>
                            <m:sSub>
                              <m:sSubPr>
                                <m:ctrlPr>
                                  <a:rPr lang="ar-IQ" i="1"/>
                                </m:ctrlPr>
                              </m:sSubPr>
                              <m:e>
                                <m:d>
                                  <m:dPr>
                                    <m:begChr m:val=""/>
                                    <m:endChr m:val=""/>
                                    <m:ctrlPr>
                                      <a:rPr lang="ar-IQ" i="1"/>
                                    </m:ctrlPr>
                                  </m:dPr>
                                  <m:e>
                                    <m:r>
                                      <a:rPr lang="ar-IQ" b="0" smtClean="0">
                                        <a:latin typeface="Cambria Math" panose="02040503050406030204" pitchFamily="18" charset="0"/>
                                      </a:rPr>
                                      <m:t>)</m:t>
                                    </m:r>
                                  </m:e>
                                </m:d>
                              </m:e>
                              <m:sub>
                                <m:r>
                                  <a:rPr lang="ar-IQ" b="0" smtClean="0">
                                    <a:latin typeface="Cambria Math" panose="02040503050406030204" pitchFamily="18" charset="0"/>
                                  </a:rPr>
                                  <m:t>6</m:t>
                                </m:r>
                              </m:sub>
                            </m:sSub>
                          </m:e>
                        </m:d>
                        <m:r>
                          <a:rPr lang="ar-IQ" b="0" i="1" smtClean="0">
                            <a:latin typeface="Cambria Math" panose="02040503050406030204" pitchFamily="18" charset="0"/>
                          </a:rPr>
                          <m:t>𝐶</m:t>
                        </m:r>
                        <m:sSub>
                          <m:sSubPr>
                            <m:ctrlPr>
                              <a:rPr lang="ar-IQ" i="1"/>
                            </m:ctrlPr>
                          </m:sSubPr>
                          <m:e>
                            <m:r>
                              <a:rPr lang="ar-IQ" b="0" i="1" smtClean="0">
                                <a:latin typeface="Cambria Math" panose="02040503050406030204" pitchFamily="18" charset="0"/>
                              </a:rPr>
                              <m:t>𝑙</m:t>
                            </m:r>
                          </m:e>
                          <m:sub>
                            <m:r>
                              <a:rPr lang="ar-IQ" b="0" smtClean="0">
                                <a:latin typeface="Cambria Math" panose="02040503050406030204" pitchFamily="18" charset="0"/>
                              </a:rPr>
                              <m:t>3</m:t>
                            </m:r>
                          </m:sub>
                        </m:sSub>
                      </m:e>
                    </m:d>
                  </m:oMath>
                </a14:m>
                <a:r>
                  <a:rPr lang="en-US" dirty="0"/>
                  <a:t>by reacting </a:t>
                </a:r>
                <a:r>
                  <a:rPr lang="en-US" dirty="0" err="1"/>
                  <a:t>CoCl</a:t>
                </a:r>
                <a:r>
                  <a:rPr lang="en-US" dirty="0"/>
                  <a:t>₂ with excess ammonia under oxidizing conditions.</a:t>
                </a:r>
              </a:p>
              <a:p>
                <a:pPr marL="0" indent="0">
                  <a:buNone/>
                </a:pPr>
                <a:endParaRPr lang="ru-KZ" dirty="0"/>
              </a:p>
            </p:txBody>
          </p:sp>
        </mc:Choice>
        <mc:Fallback>
          <p:sp>
            <p:nvSpPr>
              <p:cNvPr id="3" name="Объект 2">
                <a:extLst>
                  <a:ext uri="{FF2B5EF4-FFF2-40B4-BE49-F238E27FC236}">
                    <a16:creationId xmlns:a16="http://schemas.microsoft.com/office/drawing/2014/main" id="{8AEB0747-4052-E1D0-E6D9-2D4A523C8F85}"/>
                  </a:ext>
                </a:extLst>
              </p:cNvPr>
              <p:cNvSpPr>
                <a:spLocks noGrp="1" noRot="1" noChangeAspect="1" noMove="1" noResize="1" noEditPoints="1" noAdjustHandles="1" noChangeArrowheads="1" noChangeShapeType="1" noTextEdit="1"/>
              </p:cNvSpPr>
              <p:nvPr>
                <p:ph sz="half" idx="1"/>
              </p:nvPr>
            </p:nvSpPr>
            <p:spPr>
              <a:blipFill>
                <a:blip r:embed="rId2"/>
                <a:stretch>
                  <a:fillRect l="-15806" t="-458" b="-2290"/>
                </a:stretch>
              </a:blipFill>
            </p:spPr>
            <p:txBody>
              <a:bodyPr/>
              <a:lstStyle/>
              <a:p>
                <a:r>
                  <a:rPr lang="ru-KZ">
                    <a:noFill/>
                  </a:rPr>
                  <a:t> </a:t>
                </a:r>
              </a:p>
            </p:txBody>
          </p:sp>
        </mc:Fallback>
      </mc:AlternateContent>
      <mc:AlternateContent xmlns:mc="http://schemas.openxmlformats.org/markup-compatibility/2006">
        <mc:Choice xmlns:a14="http://schemas.microsoft.com/office/drawing/2010/main" Requires="a14">
          <p:sp>
            <p:nvSpPr>
              <p:cNvPr id="4" name="Объект 3">
                <a:extLst>
                  <a:ext uri="{FF2B5EF4-FFF2-40B4-BE49-F238E27FC236}">
                    <a16:creationId xmlns:a16="http://schemas.microsoft.com/office/drawing/2014/main" id="{C943A0A2-B3A7-9C19-6948-86C07DDBB8F9}"/>
                  </a:ext>
                </a:extLst>
              </p:cNvPr>
              <p:cNvSpPr>
                <a:spLocks noGrp="1"/>
              </p:cNvSpPr>
              <p:nvPr>
                <p:ph sz="half" idx="2"/>
              </p:nvPr>
            </p:nvSpPr>
            <p:spPr/>
            <p:txBody>
              <a:bodyPr>
                <a:normAutofit fontScale="85000" lnSpcReduction="10000"/>
              </a:bodyPr>
              <a:lstStyle/>
              <a:p>
                <a:pPr marL="0" indent="0">
                  <a:buNone/>
                </a:pPr>
                <a:r>
                  <a:rPr lang="en-US" dirty="0"/>
                  <a:t>Metathesis Method:</a:t>
                </a:r>
              </a:p>
              <a:p>
                <a:pPr marL="0" indent="0">
                  <a:buNone/>
                </a:pPr>
                <a:r>
                  <a:rPr lang="en-US" dirty="0"/>
                  <a:t>Involves ion exchange between salts, forming an insoluble by-product that drives the reaction:</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i="1">
                              <a:latin typeface="Cambria Math" panose="02040503050406030204" pitchFamily="18" charset="0"/>
                            </a:rPr>
                          </m:ctrlPr>
                        </m:dPr>
                        <m:e>
                          <m:r>
                            <a:rPr lang="ar-IQ" i="1">
                              <a:latin typeface="Cambria Math" panose="02040503050406030204" pitchFamily="18" charset="0"/>
                            </a:rPr>
                            <m:t>𝐶𝑜</m:t>
                          </m:r>
                          <m:d>
                            <m:dPr>
                              <m:endChr m:val="]"/>
                              <m:ctrlPr>
                                <a:rPr lang="ar-IQ" i="1">
                                  <a:latin typeface="Cambria Math" panose="02040503050406030204" pitchFamily="18" charset="0"/>
                                </a:rPr>
                              </m:ctrlPr>
                            </m:dPr>
                            <m:e>
                              <m:r>
                                <a:rPr lang="ar-IQ" i="1">
                                  <a:latin typeface="Cambria Math" panose="02040503050406030204" pitchFamily="18" charset="0"/>
                                </a:rPr>
                                <m:t>𝑁</m:t>
                              </m:r>
                              <m:sSub>
                                <m:sSubPr>
                                  <m:ctrlPr>
                                    <a:rPr lang="ar-IQ" i="1">
                                      <a:latin typeface="Cambria Math" panose="02040503050406030204" pitchFamily="18" charset="0"/>
                                    </a:rPr>
                                  </m:ctrlPr>
                                </m:sSubPr>
                                <m:e>
                                  <m:r>
                                    <a:rPr lang="ar-IQ" i="1">
                                      <a:latin typeface="Cambria Math" panose="02040503050406030204" pitchFamily="18" charset="0"/>
                                    </a:rPr>
                                    <m:t>𝐻</m:t>
                                  </m:r>
                                </m:e>
                                <m:sub>
                                  <m:r>
                                    <a:rPr lang="ar-IQ">
                                      <a:latin typeface="Cambria Math" panose="02040503050406030204" pitchFamily="18" charset="0"/>
                                    </a:rPr>
                                    <m:t>3</m:t>
                                  </m:r>
                                </m:sub>
                              </m:sSub>
                              <m:sSub>
                                <m:sSubPr>
                                  <m:ctrlPr>
                                    <a:rPr lang="ar-IQ" i="1">
                                      <a:latin typeface="Cambria Math" panose="02040503050406030204" pitchFamily="18" charset="0"/>
                                    </a:rPr>
                                  </m:ctrlPr>
                                </m:sSubPr>
                                <m:e>
                                  <m:d>
                                    <m:dPr>
                                      <m:begChr m:val=""/>
                                      <m:endChr m:val=""/>
                                      <m:ctrlPr>
                                        <a:rPr lang="ar-IQ" i="1">
                                          <a:latin typeface="Cambria Math" panose="02040503050406030204" pitchFamily="18" charset="0"/>
                                        </a:rPr>
                                      </m:ctrlPr>
                                    </m:dPr>
                                    <m:e>
                                      <m:r>
                                        <a:rPr lang="ar-IQ">
                                          <a:latin typeface="Cambria Math" panose="02040503050406030204" pitchFamily="18" charset="0"/>
                                        </a:rPr>
                                        <m:t>)</m:t>
                                      </m:r>
                                    </m:e>
                                  </m:d>
                                </m:e>
                                <m:sub>
                                  <m:r>
                                    <a:rPr lang="ar-IQ">
                                      <a:latin typeface="Cambria Math" panose="02040503050406030204" pitchFamily="18" charset="0"/>
                                    </a:rPr>
                                    <m:t>6</m:t>
                                  </m:r>
                                </m:sub>
                              </m:sSub>
                            </m:e>
                          </m:d>
                          <m:r>
                            <a:rPr lang="ar-IQ" i="1">
                              <a:latin typeface="Cambria Math" panose="02040503050406030204" pitchFamily="18" charset="0"/>
                            </a:rPr>
                            <m:t>𝐶</m:t>
                          </m:r>
                          <m:sSub>
                            <m:sSubPr>
                              <m:ctrlPr>
                                <a:rPr lang="ar-IQ" i="1">
                                  <a:latin typeface="Cambria Math" panose="02040503050406030204" pitchFamily="18" charset="0"/>
                                </a:rPr>
                              </m:ctrlPr>
                            </m:sSubPr>
                            <m:e>
                              <m:r>
                                <a:rPr lang="ar-IQ" i="1">
                                  <a:latin typeface="Cambria Math" panose="02040503050406030204" pitchFamily="18" charset="0"/>
                                </a:rPr>
                                <m:t>𝑙</m:t>
                              </m:r>
                            </m:e>
                            <m:sub>
                              <m:r>
                                <a:rPr lang="ar-IQ">
                                  <a:latin typeface="Cambria Math" panose="02040503050406030204" pitchFamily="18" charset="0"/>
                                </a:rPr>
                                <m:t>3</m:t>
                              </m:r>
                            </m:sub>
                          </m:sSub>
                          <m:r>
                            <a:rPr lang="ar-IQ">
                              <a:latin typeface="Cambria Math" panose="02040503050406030204" pitchFamily="18" charset="0"/>
                            </a:rPr>
                            <m:t>+</m:t>
                          </m:r>
                          <m:r>
                            <a:rPr lang="ar-IQ" i="1">
                              <a:latin typeface="Cambria Math" panose="02040503050406030204" pitchFamily="18" charset="0"/>
                            </a:rPr>
                            <m:t>𝐴𝑔𝑁</m:t>
                          </m:r>
                          <m:sSub>
                            <m:sSubPr>
                              <m:ctrlPr>
                                <a:rPr lang="ar-IQ" i="1">
                                  <a:latin typeface="Cambria Math" panose="02040503050406030204" pitchFamily="18" charset="0"/>
                                </a:rPr>
                              </m:ctrlPr>
                            </m:sSubPr>
                            <m:e>
                              <m:r>
                                <a:rPr lang="ar-IQ" i="1">
                                  <a:latin typeface="Cambria Math" panose="02040503050406030204" pitchFamily="18" charset="0"/>
                                </a:rPr>
                                <m:t>𝑂</m:t>
                              </m:r>
                            </m:e>
                            <m:sub>
                              <m:r>
                                <a:rPr lang="ar-IQ">
                                  <a:latin typeface="Cambria Math" panose="02040503050406030204" pitchFamily="18" charset="0"/>
                                </a:rPr>
                                <m:t>3</m:t>
                              </m:r>
                            </m:sub>
                          </m:sSub>
                          <m:r>
                            <a:rPr lang="ar-IQ">
                              <a:latin typeface="Cambria Math" panose="02040503050406030204" pitchFamily="18" charset="0"/>
                            </a:rPr>
                            <m:t>→</m:t>
                          </m:r>
                          <m:d>
                            <m:dPr>
                              <m:begChr m:val="["/>
                              <m:endChr m:val=""/>
                              <m:ctrlPr>
                                <a:rPr lang="ar-IQ" i="1">
                                  <a:latin typeface="Cambria Math" panose="02040503050406030204" pitchFamily="18" charset="0"/>
                                </a:rPr>
                              </m:ctrlPr>
                            </m:dPr>
                            <m:e>
                              <m:r>
                                <a:rPr lang="ar-IQ" i="1">
                                  <a:latin typeface="Cambria Math" panose="02040503050406030204" pitchFamily="18" charset="0"/>
                                </a:rPr>
                                <m:t>𝐶𝑜</m:t>
                              </m:r>
                              <m:d>
                                <m:dPr>
                                  <m:endChr m:val="]"/>
                                  <m:ctrlPr>
                                    <a:rPr lang="ar-IQ" i="1">
                                      <a:latin typeface="Cambria Math" panose="02040503050406030204" pitchFamily="18" charset="0"/>
                                    </a:rPr>
                                  </m:ctrlPr>
                                </m:dPr>
                                <m:e>
                                  <m:r>
                                    <a:rPr lang="ar-IQ" i="1">
                                      <a:latin typeface="Cambria Math" panose="02040503050406030204" pitchFamily="18" charset="0"/>
                                    </a:rPr>
                                    <m:t>𝑁</m:t>
                                  </m:r>
                                  <m:sSub>
                                    <m:sSubPr>
                                      <m:ctrlPr>
                                        <a:rPr lang="ar-IQ" i="1">
                                          <a:latin typeface="Cambria Math" panose="02040503050406030204" pitchFamily="18" charset="0"/>
                                        </a:rPr>
                                      </m:ctrlPr>
                                    </m:sSubPr>
                                    <m:e>
                                      <m:r>
                                        <a:rPr lang="ar-IQ" i="1">
                                          <a:latin typeface="Cambria Math" panose="02040503050406030204" pitchFamily="18" charset="0"/>
                                        </a:rPr>
                                        <m:t>𝐻</m:t>
                                      </m:r>
                                    </m:e>
                                    <m:sub>
                                      <m:r>
                                        <a:rPr lang="ar-IQ">
                                          <a:latin typeface="Cambria Math" panose="02040503050406030204" pitchFamily="18" charset="0"/>
                                        </a:rPr>
                                        <m:t>3</m:t>
                                      </m:r>
                                    </m:sub>
                                  </m:sSub>
                                  <m:sSub>
                                    <m:sSubPr>
                                      <m:ctrlPr>
                                        <a:rPr lang="ar-IQ" i="1">
                                          <a:latin typeface="Cambria Math" panose="02040503050406030204" pitchFamily="18" charset="0"/>
                                        </a:rPr>
                                      </m:ctrlPr>
                                    </m:sSubPr>
                                    <m:e>
                                      <m:d>
                                        <m:dPr>
                                          <m:begChr m:val=""/>
                                          <m:endChr m:val=""/>
                                          <m:ctrlPr>
                                            <a:rPr lang="ar-IQ" i="1">
                                              <a:latin typeface="Cambria Math" panose="02040503050406030204" pitchFamily="18" charset="0"/>
                                            </a:rPr>
                                          </m:ctrlPr>
                                        </m:dPr>
                                        <m:e>
                                          <m:r>
                                            <a:rPr lang="ar-IQ">
                                              <a:latin typeface="Cambria Math" panose="02040503050406030204" pitchFamily="18" charset="0"/>
                                            </a:rPr>
                                            <m:t>)</m:t>
                                          </m:r>
                                        </m:e>
                                      </m:d>
                                    </m:e>
                                    <m:sub>
                                      <m:r>
                                        <a:rPr lang="ar-IQ">
                                          <a:latin typeface="Cambria Math" panose="02040503050406030204" pitchFamily="18" charset="0"/>
                                        </a:rPr>
                                        <m:t>6</m:t>
                                      </m:r>
                                    </m:sub>
                                  </m:sSub>
                                </m:e>
                              </m:d>
                              <m:d>
                                <m:dPr>
                                  <m:endChr m:val=""/>
                                  <m:ctrlPr>
                                    <a:rPr lang="ar-IQ" i="1">
                                      <a:latin typeface="Cambria Math" panose="02040503050406030204" pitchFamily="18" charset="0"/>
                                    </a:rPr>
                                  </m:ctrlPr>
                                </m:dPr>
                                <m:e>
                                  <m:r>
                                    <a:rPr lang="ar-IQ" i="1">
                                      <a:latin typeface="Cambria Math" panose="02040503050406030204" pitchFamily="18" charset="0"/>
                                    </a:rPr>
                                    <m:t>𝑁</m:t>
                                  </m:r>
                                  <m:sSub>
                                    <m:sSubPr>
                                      <m:ctrlPr>
                                        <a:rPr lang="ar-IQ" i="1">
                                          <a:latin typeface="Cambria Math" panose="02040503050406030204" pitchFamily="18" charset="0"/>
                                        </a:rPr>
                                      </m:ctrlPr>
                                    </m:sSubPr>
                                    <m:e>
                                      <m:r>
                                        <a:rPr lang="ar-IQ" i="1">
                                          <a:latin typeface="Cambria Math" panose="02040503050406030204" pitchFamily="18" charset="0"/>
                                        </a:rPr>
                                        <m:t>𝑂</m:t>
                                      </m:r>
                                    </m:e>
                                    <m:sub>
                                      <m:r>
                                        <a:rPr lang="ar-IQ">
                                          <a:latin typeface="Cambria Math" panose="02040503050406030204" pitchFamily="18" charset="0"/>
                                        </a:rPr>
                                        <m:t>3</m:t>
                                      </m:r>
                                    </m:sub>
                                  </m:sSub>
                                  <m:sSub>
                                    <m:sSubPr>
                                      <m:ctrlPr>
                                        <a:rPr lang="ar-IQ" i="1">
                                          <a:latin typeface="Cambria Math" panose="02040503050406030204" pitchFamily="18" charset="0"/>
                                        </a:rPr>
                                      </m:ctrlPr>
                                    </m:sSubPr>
                                    <m:e>
                                      <m:d>
                                        <m:dPr>
                                          <m:begChr m:val=""/>
                                          <m:endChr m:val=""/>
                                          <m:ctrlPr>
                                            <a:rPr lang="ar-IQ" i="1">
                                              <a:latin typeface="Cambria Math" panose="02040503050406030204" pitchFamily="18" charset="0"/>
                                            </a:rPr>
                                          </m:ctrlPr>
                                        </m:dPr>
                                        <m:e>
                                          <m:r>
                                            <a:rPr lang="ar-IQ">
                                              <a:latin typeface="Cambria Math" panose="02040503050406030204" pitchFamily="18" charset="0"/>
                                            </a:rPr>
                                            <m:t>)</m:t>
                                          </m:r>
                                        </m:e>
                                      </m:d>
                                    </m:e>
                                    <m:sub>
                                      <m:r>
                                        <a:rPr lang="ar-IQ">
                                          <a:latin typeface="Cambria Math" panose="02040503050406030204" pitchFamily="18" charset="0"/>
                                        </a:rPr>
                                        <m:t>3</m:t>
                                      </m:r>
                                    </m:sub>
                                  </m:sSub>
                                  <m:r>
                                    <a:rPr lang="ar-IQ">
                                      <a:latin typeface="Cambria Math" panose="02040503050406030204" pitchFamily="18" charset="0"/>
                                    </a:rPr>
                                    <m:t>+</m:t>
                                  </m:r>
                                  <m:r>
                                    <a:rPr lang="ar-IQ">
                                      <a:latin typeface="Cambria Math" panose="02040503050406030204" pitchFamily="18" charset="0"/>
                                    </a:rPr>
                                    <m:t>3</m:t>
                                  </m:r>
                                  <m:r>
                                    <a:rPr lang="ar-IQ" i="1">
                                      <a:latin typeface="Cambria Math" panose="02040503050406030204" pitchFamily="18" charset="0"/>
                                    </a:rPr>
                                    <m:t>𝐴𝑔𝐶𝑙</m:t>
                                  </m:r>
                                  <m:r>
                                    <a:rPr lang="ar-IQ">
                                      <a:latin typeface="Cambria Math" panose="02040503050406030204" pitchFamily="18" charset="0"/>
                                    </a:rPr>
                                    <m:t>↓</m:t>
                                  </m:r>
                                </m:e>
                              </m:d>
                            </m:e>
                          </m:d>
                        </m:e>
                      </m:d>
                    </m:oMath>
                  </m:oMathPara>
                </a14:m>
                <a:endParaRPr lang="ar-IQ" dirty="0"/>
              </a:p>
              <a:p>
                <a:pPr marL="0" indent="0">
                  <a:buNone/>
                </a:pPr>
                <a:r>
                  <a:rPr lang="en-US" dirty="0"/>
                  <a:t>These reactions are commonly performed in aqueous or alcoholic media and are widely used for anion exchange or purification of complexes.</a:t>
                </a:r>
              </a:p>
              <a:p>
                <a:endParaRPr lang="ru-KZ" dirty="0"/>
              </a:p>
            </p:txBody>
          </p:sp>
        </mc:Choice>
        <mc:Fallback>
          <p:sp>
            <p:nvSpPr>
              <p:cNvPr id="4" name="Объект 3">
                <a:extLst>
                  <a:ext uri="{FF2B5EF4-FFF2-40B4-BE49-F238E27FC236}">
                    <a16:creationId xmlns:a16="http://schemas.microsoft.com/office/drawing/2014/main" id="{C943A0A2-B3A7-9C19-6948-86C07DDBB8F9}"/>
                  </a:ext>
                </a:extLst>
              </p:cNvPr>
              <p:cNvSpPr>
                <a:spLocks noGrp="1" noRot="1" noChangeAspect="1" noMove="1" noResize="1" noEditPoints="1" noAdjustHandles="1" noChangeArrowheads="1" noChangeShapeType="1" noTextEdit="1"/>
              </p:cNvSpPr>
              <p:nvPr>
                <p:ph sz="half" idx="2"/>
              </p:nvPr>
            </p:nvSpPr>
            <p:spPr>
              <a:blipFill>
                <a:blip r:embed="rId3"/>
                <a:stretch>
                  <a:fillRect l="-1097" t="-458"/>
                </a:stretch>
              </a:blipFill>
            </p:spPr>
            <p:txBody>
              <a:bodyPr/>
              <a:lstStyle/>
              <a:p>
                <a:r>
                  <a:rPr lang="ru-KZ">
                    <a:noFill/>
                  </a:rPr>
                  <a:t> </a:t>
                </a:r>
              </a:p>
            </p:txBody>
          </p:sp>
        </mc:Fallback>
      </mc:AlternateContent>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p:txBody>
          <a:bodyPr>
            <a:normAutofit/>
          </a:bodyPr>
          <a:lstStyle/>
          <a:p>
            <a:r>
              <a:rPr lang="en-US" b="1" dirty="0"/>
              <a:t>Ligand substitution and redox synthesis</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46860982-F30E-2D9C-FB75-BEE0C0146F86}"/>
                  </a:ext>
                </a:extLst>
              </p:cNvPr>
              <p:cNvSpPr>
                <a:spLocks noGrp="1"/>
              </p:cNvSpPr>
              <p:nvPr>
                <p:ph sz="half" idx="1"/>
              </p:nvPr>
            </p:nvSpPr>
            <p:spPr/>
            <p:txBody>
              <a:bodyPr>
                <a:normAutofit fontScale="85000" lnSpcReduction="10000"/>
              </a:bodyPr>
              <a:lstStyle/>
              <a:p>
                <a:pPr marL="0" indent="0">
                  <a:buNone/>
                </a:pPr>
                <a:r>
                  <a:rPr lang="en-US" b="1" dirty="0"/>
                  <a:t>Ligand Substitution:</a:t>
                </a:r>
              </a:p>
              <a:p>
                <a:pPr marL="0" indent="0">
                  <a:buNone/>
                </a:pPr>
                <a:r>
                  <a:rPr lang="en-US" dirty="0"/>
                  <a:t>A preformed complex reacts with a new ligand, replacing one or more existing ligands.</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m:ctrlPr>
                        </m:dPr>
                        <m:e>
                          <m:r>
                            <a:rPr lang="ar-IQ" i="1"/>
                            <m:t>𝑁𝑖</m:t>
                          </m:r>
                          <m:d>
                            <m:dPr>
                              <m:endChr m:val=""/>
                              <m:ctrlPr>
                                <a:rPr lang="ar-IQ" i="1"/>
                              </m:ctrlPr>
                            </m:dPr>
                            <m:e>
                              <m:sSub>
                                <m:sSubPr>
                                  <m:ctrlPr>
                                    <a:rPr lang="ar-IQ" i="1"/>
                                  </m:ctrlPr>
                                </m:sSubPr>
                                <m:e>
                                  <m:r>
                                    <a:rPr lang="ar-IQ" i="1"/>
                                    <m:t>𝐻</m:t>
                                  </m:r>
                                </m:e>
                                <m:sub>
                                  <m:r>
                                    <a:rPr lang="ar-IQ"/>
                                    <m:t>2</m:t>
                                  </m:r>
                                </m:sub>
                              </m:sSub>
                              <m:r>
                                <a:rPr lang="ar-IQ" i="1"/>
                                <m:t>𝑂</m:t>
                              </m:r>
                              <m:sSub>
                                <m:sSubPr>
                                  <m:ctrlPr>
                                    <a:rPr lang="ar-IQ" i="1"/>
                                  </m:ctrlPr>
                                </m:sSubPr>
                                <m:e>
                                  <m:d>
                                    <m:dPr>
                                      <m:begChr m:val=""/>
                                      <m:endChr m:val=""/>
                                      <m:ctrlPr>
                                        <a:rPr lang="ar-IQ" i="1"/>
                                      </m:ctrlPr>
                                    </m:dPr>
                                    <m:e>
                                      <m:r>
                                        <a:rPr lang="ar-IQ"/>
                                        <m:t>)</m:t>
                                      </m:r>
                                    </m:e>
                                  </m:d>
                                </m:e>
                                <m:sub>
                                  <m:r>
                                    <a:rPr lang="ar-IQ"/>
                                    <m:t>6</m:t>
                                  </m:r>
                                </m:sub>
                              </m:sSub>
                              <m:sSup>
                                <m:sSupPr>
                                  <m:ctrlPr>
                                    <a:rPr lang="ar-IQ" i="1"/>
                                  </m:ctrlPr>
                                </m:sSupPr>
                                <m:e>
                                  <m:d>
                                    <m:dPr>
                                      <m:begChr m:val=""/>
                                      <m:endChr m:val=""/>
                                      <m:ctrlPr>
                                        <a:rPr lang="ar-IQ" i="1"/>
                                      </m:ctrlPr>
                                    </m:dPr>
                                    <m:e>
                                      <m:r>
                                        <a:rPr lang="ar-IQ"/>
                                        <m:t>]</m:t>
                                      </m:r>
                                    </m:e>
                                  </m:d>
                                </m:e>
                                <m:sup>
                                  <m:r>
                                    <a:rPr lang="ar-IQ"/>
                                    <m:t>2</m:t>
                                  </m:r>
                                  <m:r>
                                    <a:rPr lang="ar-IQ"/>
                                    <m:t>+</m:t>
                                  </m:r>
                                </m:sup>
                              </m:sSup>
                              <m:r>
                                <a:rPr lang="ar-IQ"/>
                                <m:t>+</m:t>
                              </m:r>
                              <m:r>
                                <a:rPr lang="ar-IQ"/>
                                <m:t>6</m:t>
                              </m:r>
                              <m:r>
                                <a:rPr lang="ar-IQ" i="1"/>
                                <m:t>𝑁</m:t>
                              </m:r>
                              <m:sSub>
                                <m:sSubPr>
                                  <m:ctrlPr>
                                    <a:rPr lang="ar-IQ" i="1"/>
                                  </m:ctrlPr>
                                </m:sSubPr>
                                <m:e>
                                  <m:r>
                                    <a:rPr lang="ar-IQ" i="1"/>
                                    <m:t>𝐻</m:t>
                                  </m:r>
                                </m:e>
                                <m:sub>
                                  <m:r>
                                    <a:rPr lang="ar-IQ"/>
                                    <m:t>3</m:t>
                                  </m:r>
                                </m:sub>
                              </m:sSub>
                              <m:r>
                                <a:rPr lang="ar-IQ"/>
                                <m:t>→</m:t>
                              </m:r>
                              <m:d>
                                <m:dPr>
                                  <m:begChr m:val="["/>
                                  <m:endChr m:val=""/>
                                  <m:ctrlPr>
                                    <a:rPr lang="ar-IQ" i="1"/>
                                  </m:ctrlPr>
                                </m:dPr>
                                <m:e>
                                  <m:r>
                                    <a:rPr lang="ar-IQ" i="1"/>
                                    <m:t>𝑁𝑖</m:t>
                                  </m:r>
                                  <m:d>
                                    <m:dPr>
                                      <m:endChr m:val=""/>
                                      <m:ctrlPr>
                                        <a:rPr lang="ar-IQ" i="1"/>
                                      </m:ctrlPr>
                                    </m:dPr>
                                    <m:e>
                                      <m:r>
                                        <a:rPr lang="ar-IQ" i="1"/>
                                        <m:t>𝑁</m:t>
                                      </m:r>
                                      <m:sSub>
                                        <m:sSubPr>
                                          <m:ctrlPr>
                                            <a:rPr lang="ar-IQ" i="1"/>
                                          </m:ctrlPr>
                                        </m:sSubPr>
                                        <m:e>
                                          <m:r>
                                            <a:rPr lang="ar-IQ" i="1"/>
                                            <m:t>𝐻</m:t>
                                          </m:r>
                                        </m:e>
                                        <m:sub>
                                          <m:r>
                                            <a:rPr lang="ar-IQ"/>
                                            <m:t>3</m:t>
                                          </m:r>
                                        </m:sub>
                                      </m:sSub>
                                      <m:sSub>
                                        <m:sSubPr>
                                          <m:ctrlPr>
                                            <a:rPr lang="ar-IQ" i="1"/>
                                          </m:ctrlPr>
                                        </m:sSubPr>
                                        <m:e>
                                          <m:d>
                                            <m:dPr>
                                              <m:begChr m:val=""/>
                                              <m:endChr m:val=""/>
                                              <m:ctrlPr>
                                                <a:rPr lang="ar-IQ" i="1"/>
                                              </m:ctrlPr>
                                            </m:dPr>
                                            <m:e>
                                              <m:r>
                                                <a:rPr lang="ar-IQ"/>
                                                <m:t>)</m:t>
                                              </m:r>
                                            </m:e>
                                          </m:d>
                                        </m:e>
                                        <m:sub>
                                          <m:r>
                                            <a:rPr lang="ar-IQ"/>
                                            <m:t>6</m:t>
                                          </m:r>
                                        </m:sub>
                                      </m:sSub>
                                      <m:sSup>
                                        <m:sSupPr>
                                          <m:ctrlPr>
                                            <a:rPr lang="ar-IQ" i="1"/>
                                          </m:ctrlPr>
                                        </m:sSupPr>
                                        <m:e>
                                          <m:d>
                                            <m:dPr>
                                              <m:begChr m:val=""/>
                                              <m:endChr m:val=""/>
                                              <m:ctrlPr>
                                                <a:rPr lang="ar-IQ" i="1"/>
                                              </m:ctrlPr>
                                            </m:dPr>
                                            <m:e>
                                              <m:r>
                                                <a:rPr lang="ar-IQ"/>
                                                <m:t>]</m:t>
                                              </m:r>
                                            </m:e>
                                          </m:d>
                                        </m:e>
                                        <m:sup>
                                          <m:r>
                                            <a:rPr lang="ar-IQ"/>
                                            <m:t>2</m:t>
                                          </m:r>
                                          <m:r>
                                            <a:rPr lang="ar-IQ"/>
                                            <m:t>+</m:t>
                                          </m:r>
                                        </m:sup>
                                      </m:sSup>
                                      <m:r>
                                        <a:rPr lang="ar-IQ"/>
                                        <m:t>+</m:t>
                                      </m:r>
                                      <m:r>
                                        <a:rPr lang="ar-IQ"/>
                                        <m:t>6</m:t>
                                      </m:r>
                                      <m:sSub>
                                        <m:sSubPr>
                                          <m:ctrlPr>
                                            <a:rPr lang="ar-IQ" i="1"/>
                                          </m:ctrlPr>
                                        </m:sSubPr>
                                        <m:e>
                                          <m:r>
                                            <a:rPr lang="ar-IQ" i="1"/>
                                            <m:t>𝐻</m:t>
                                          </m:r>
                                        </m:e>
                                        <m:sub>
                                          <m:r>
                                            <a:rPr lang="ar-IQ"/>
                                            <m:t>2</m:t>
                                          </m:r>
                                        </m:sub>
                                      </m:sSub>
                                      <m:r>
                                        <a:rPr lang="ar-IQ" i="1"/>
                                        <m:t>𝑂</m:t>
                                      </m:r>
                                    </m:e>
                                  </m:d>
                                </m:e>
                              </m:d>
                            </m:e>
                          </m:d>
                        </m:e>
                      </m:d>
                    </m:oMath>
                  </m:oMathPara>
                </a14:m>
                <a:endParaRPr lang="ar-IQ" dirty="0"/>
              </a:p>
              <a:p>
                <a:pPr marL="0" indent="0">
                  <a:buNone/>
                </a:pPr>
                <a:r>
                  <a:rPr lang="en-US" dirty="0"/>
                  <a:t>This approach allows fine-tuning of properties such as </a:t>
                </a:r>
                <a:r>
                  <a:rPr lang="en-US" b="1" dirty="0"/>
                  <a:t>color, solubility, and magnetic behavior</a:t>
                </a:r>
                <a:r>
                  <a:rPr lang="en-US" dirty="0"/>
                  <a:t>.</a:t>
                </a:r>
              </a:p>
              <a:p>
                <a:pPr marL="0" indent="0">
                  <a:buNone/>
                </a:pPr>
                <a:endParaRPr lang="ru-KZ" dirty="0"/>
              </a:p>
            </p:txBody>
          </p:sp>
        </mc:Choice>
        <mc:Fallback>
          <p:sp>
            <p:nvSpPr>
              <p:cNvPr id="3" name="Объект 2">
                <a:extLst>
                  <a:ext uri="{FF2B5EF4-FFF2-40B4-BE49-F238E27FC236}">
                    <a16:creationId xmlns:a16="http://schemas.microsoft.com/office/drawing/2014/main" id="{46860982-F30E-2D9C-FB75-BEE0C0146F86}"/>
                  </a:ext>
                </a:extLst>
              </p:cNvPr>
              <p:cNvSpPr>
                <a:spLocks noGrp="1" noRot="1" noChangeAspect="1" noMove="1" noResize="1" noEditPoints="1" noAdjustHandles="1" noChangeArrowheads="1" noChangeShapeType="1" noTextEdit="1"/>
              </p:cNvSpPr>
              <p:nvPr>
                <p:ph sz="half" idx="1"/>
              </p:nvPr>
            </p:nvSpPr>
            <p:spPr>
              <a:blipFill>
                <a:blip r:embed="rId2"/>
                <a:stretch>
                  <a:fillRect l="-939" t="-458"/>
                </a:stretch>
              </a:blipFill>
            </p:spPr>
            <p:txBody>
              <a:bodyPr/>
              <a:lstStyle/>
              <a:p>
                <a:r>
                  <a:rPr lang="ru-KZ">
                    <a:noFill/>
                  </a:rPr>
                  <a:t> </a:t>
                </a:r>
              </a:p>
            </p:txBody>
          </p:sp>
        </mc:Fallback>
      </mc:AlternateContent>
      <p:sp>
        <p:nvSpPr>
          <p:cNvPr id="4" name="Объект 3">
            <a:extLst>
              <a:ext uri="{FF2B5EF4-FFF2-40B4-BE49-F238E27FC236}">
                <a16:creationId xmlns:a16="http://schemas.microsoft.com/office/drawing/2014/main" id="{7689D950-36E6-EFFF-4967-8AFC861FA599}"/>
              </a:ext>
            </a:extLst>
          </p:cNvPr>
          <p:cNvSpPr>
            <a:spLocks noGrp="1"/>
          </p:cNvSpPr>
          <p:nvPr>
            <p:ph sz="half" idx="2"/>
          </p:nvPr>
        </p:nvSpPr>
        <p:spPr/>
        <p:txBody>
          <a:bodyPr>
            <a:normAutofit fontScale="85000" lnSpcReduction="10000"/>
          </a:bodyPr>
          <a:lstStyle/>
          <a:p>
            <a:pPr marL="0" indent="0">
              <a:buNone/>
            </a:pPr>
            <a:r>
              <a:rPr lang="en-US" b="1" dirty="0"/>
              <a:t>Redox Synthesis:</a:t>
            </a:r>
          </a:p>
          <a:p>
            <a:pPr marL="0" indent="0">
              <a:buNone/>
            </a:pPr>
            <a:r>
              <a:rPr lang="en-US" dirty="0"/>
              <a:t>Some complexes form only when the metal ion changes its </a:t>
            </a:r>
            <a:r>
              <a:rPr lang="en-US" b="1" dirty="0"/>
              <a:t>oxidation state</a:t>
            </a:r>
            <a:r>
              <a:rPr lang="en-US" dirty="0"/>
              <a:t>.</a:t>
            </a:r>
            <a:br>
              <a:rPr lang="en-US" dirty="0"/>
            </a:br>
            <a:r>
              <a:rPr lang="en-US" dirty="0"/>
              <a:t>For example, oxidation of cobalt(II) to cobalt(III) occurs during the formation of ammine complexes.</a:t>
            </a:r>
            <a:br>
              <a:rPr lang="en-US" dirty="0"/>
            </a:br>
            <a:r>
              <a:rPr lang="en-US" dirty="0"/>
              <a:t>Controlled redox synthesis helps obtain </a:t>
            </a:r>
            <a:r>
              <a:rPr lang="en-US" b="1" dirty="0"/>
              <a:t>high-valent or mixed-valence species</a:t>
            </a:r>
            <a:r>
              <a:rPr lang="en-US" dirty="0"/>
              <a:t> crucial for catalysis and electron-transfer studies.</a:t>
            </a:r>
          </a:p>
          <a:p>
            <a:endParaRPr lang="ru-KZ" dirty="0"/>
          </a:p>
        </p:txBody>
      </p:sp>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p:txBody>
          <a:bodyPr>
            <a:normAutofit/>
          </a:bodyPr>
          <a:lstStyle/>
          <a:p>
            <a:r>
              <a:rPr lang="en-US" b="1" dirty="0"/>
              <a:t>Template and self-assembly synthesis</a:t>
            </a:r>
            <a:endParaRPr lang="ru-KZ" dirty="0"/>
          </a:p>
        </p:txBody>
      </p:sp>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p:txBody>
          <a:bodyPr>
            <a:normAutofit fontScale="85000" lnSpcReduction="10000"/>
          </a:bodyPr>
          <a:lstStyle/>
          <a:p>
            <a:pPr marL="0" indent="0">
              <a:buNone/>
            </a:pPr>
            <a:r>
              <a:rPr lang="en-US" b="1" dirty="0"/>
              <a:t>In template synthesis, a metal ion acts as a structural guide, organizing ligands into specific geometries during complex formation.</a:t>
            </a:r>
            <a:br>
              <a:rPr lang="en-US" b="1" dirty="0"/>
            </a:br>
            <a:r>
              <a:rPr lang="en-US" b="1" dirty="0"/>
              <a:t>The metal promotes cyclization or condensation reactions that would otherwise not occur efficiently.</a:t>
            </a:r>
          </a:p>
          <a:p>
            <a:pPr marL="0" indent="0">
              <a:buNone/>
            </a:pPr>
            <a:r>
              <a:rPr lang="en-US" b="1" dirty="0"/>
              <a:t>Example: Formation of macrocyclic complexes like crown ethers or Schiff-base ligands around transition metals.</a:t>
            </a:r>
          </a:p>
          <a:p>
            <a:pPr marL="0" indent="0">
              <a:buNone/>
            </a:pPr>
            <a:r>
              <a:rPr lang="en-US" b="1" dirty="0"/>
              <a:t>This approach represents a bridge between inorganic synthesis and supramolecular chemistry, enabling the design of highly selective hosts for ions and molecules.</a:t>
            </a:r>
            <a:br>
              <a:rPr lang="en-US" b="1" dirty="0"/>
            </a:br>
            <a:r>
              <a:rPr lang="en-US" b="1" dirty="0"/>
              <a:t>Self-assembly methods inspired by this principle are used to prepare metal-organic frameworks (MOFs) and supramolecular cages.</a:t>
            </a:r>
          </a:p>
          <a:p>
            <a:pPr marL="0" indent="0">
              <a:buNone/>
            </a:pPr>
            <a:endParaRPr lang="ru-KZ" b="1" dirty="0"/>
          </a:p>
        </p:txBody>
      </p:sp>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4E7D395-0531-4A17-A276-FDA3EB7792E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2290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a:xfrm>
            <a:off x="1337191" y="1064365"/>
            <a:ext cx="2856582" cy="3313671"/>
          </a:xfrm>
        </p:spPr>
        <p:txBody>
          <a:bodyPr>
            <a:normAutofit/>
          </a:bodyPr>
          <a:lstStyle/>
          <a:p>
            <a:pPr algn="l"/>
            <a:r>
              <a:rPr lang="en-US" b="1">
                <a:solidFill>
                  <a:schemeClr val="bg1"/>
                </a:solidFill>
              </a:rPr>
              <a:t>Role of solvents, temperature, and reaction conditions</a:t>
            </a:r>
            <a:endParaRPr lang="ru-KZ">
              <a:solidFill>
                <a:schemeClr val="bg1"/>
              </a:solidFill>
            </a:endParaRPr>
          </a:p>
        </p:txBody>
      </p:sp>
      <p:sp>
        <p:nvSpPr>
          <p:cNvPr id="15" name="Rectangle 14">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769"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graphicFrame>
        <p:nvGraphicFramePr>
          <p:cNvPr id="5" name="Объект 2">
            <a:extLst>
              <a:ext uri="{FF2B5EF4-FFF2-40B4-BE49-F238E27FC236}">
                <a16:creationId xmlns:a16="http://schemas.microsoft.com/office/drawing/2014/main" id="{B80DC5AA-D60F-3DD7-4FF3-CC8A17C625CB}"/>
              </a:ext>
            </a:extLst>
          </p:cNvPr>
          <p:cNvGraphicFramePr>
            <a:graphicFrameLocks noGrp="1"/>
          </p:cNvGraphicFramePr>
          <p:nvPr>
            <p:ph idx="1"/>
            <p:extLst>
              <p:ext uri="{D42A27DB-BD31-4B8C-83A1-F6EECF244321}">
                <p14:modId xmlns:p14="http://schemas.microsoft.com/office/powerpoint/2010/main" val="1483655307"/>
              </p:ext>
            </p:extLst>
          </p:nvPr>
        </p:nvGraphicFramePr>
        <p:xfrm>
          <a:off x="5507182" y="897534"/>
          <a:ext cx="5889686" cy="5319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038962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p:txBody>
          <a:bodyPr/>
          <a:lstStyle/>
          <a:p>
            <a:r>
              <a:rPr lang="en-US" b="1" dirty="0"/>
              <a:t>Characterization and applications</a:t>
            </a:r>
            <a:endParaRPr lang="ru-KZ" dirty="0"/>
          </a:p>
        </p:txBody>
      </p:sp>
      <p:sp>
        <p:nvSpPr>
          <p:cNvPr id="3" name="Объект 2">
            <a:extLst>
              <a:ext uri="{FF2B5EF4-FFF2-40B4-BE49-F238E27FC236}">
                <a16:creationId xmlns:a16="http://schemas.microsoft.com/office/drawing/2014/main" id="{8FA6A972-CAAE-7A69-A579-85E678221599}"/>
              </a:ext>
            </a:extLst>
          </p:cNvPr>
          <p:cNvSpPr>
            <a:spLocks noGrp="1"/>
          </p:cNvSpPr>
          <p:nvPr>
            <p:ph sz="half" idx="1"/>
          </p:nvPr>
        </p:nvSpPr>
        <p:spPr/>
        <p:txBody>
          <a:bodyPr>
            <a:normAutofit fontScale="85000" lnSpcReduction="20000"/>
          </a:bodyPr>
          <a:lstStyle/>
          <a:p>
            <a:pPr marL="0" indent="0">
              <a:buNone/>
            </a:pPr>
            <a:r>
              <a:rPr lang="en-US" b="1" dirty="0"/>
              <a:t>After synthesis, coordination compounds are characterized using:</a:t>
            </a:r>
          </a:p>
          <a:p>
            <a:pPr marL="0" indent="0">
              <a:buNone/>
            </a:pPr>
            <a:r>
              <a:rPr lang="en-US" b="1" dirty="0"/>
              <a:t>Spectroscopic methods (UV–Vis, IR, NMR, EPR) to identify metal–ligand bonding.</a:t>
            </a:r>
          </a:p>
          <a:p>
            <a:pPr marL="0" indent="0">
              <a:buNone/>
            </a:pPr>
            <a:r>
              <a:rPr lang="en-US" b="1" dirty="0"/>
              <a:t>X-ray crystallography to determine three-dimensional structures.</a:t>
            </a:r>
          </a:p>
          <a:p>
            <a:pPr marL="0" indent="0">
              <a:buNone/>
            </a:pPr>
            <a:r>
              <a:rPr lang="en-US" b="1" dirty="0"/>
              <a:t>Magnetic and conductivity measurements to probe oxidation states and coordination numbers.</a:t>
            </a:r>
          </a:p>
          <a:p>
            <a:pPr marL="0" indent="0">
              <a:buNone/>
            </a:pPr>
            <a:endParaRPr lang="ru-KZ" b="1" dirty="0"/>
          </a:p>
        </p:txBody>
      </p:sp>
      <p:sp>
        <p:nvSpPr>
          <p:cNvPr id="4" name="Объект 3">
            <a:extLst>
              <a:ext uri="{FF2B5EF4-FFF2-40B4-BE49-F238E27FC236}">
                <a16:creationId xmlns:a16="http://schemas.microsoft.com/office/drawing/2014/main" id="{01C15551-2405-6703-F2B2-C06D56FD8B43}"/>
              </a:ext>
            </a:extLst>
          </p:cNvPr>
          <p:cNvSpPr>
            <a:spLocks noGrp="1"/>
          </p:cNvSpPr>
          <p:nvPr>
            <p:ph sz="half" idx="2"/>
          </p:nvPr>
        </p:nvSpPr>
        <p:spPr/>
        <p:txBody>
          <a:bodyPr>
            <a:normAutofit fontScale="85000" lnSpcReduction="20000"/>
          </a:bodyPr>
          <a:lstStyle/>
          <a:p>
            <a:pPr marL="0" indent="0">
              <a:buNone/>
            </a:pPr>
            <a:r>
              <a:rPr lang="en-US" b="1" dirty="0"/>
              <a:t>Applications include:</a:t>
            </a:r>
          </a:p>
          <a:p>
            <a:pPr marL="0" indent="0">
              <a:buNone/>
            </a:pPr>
            <a:r>
              <a:rPr lang="en-US" b="1" dirty="0"/>
              <a:t>Catalysts in industrial and environmental chemistry,</a:t>
            </a:r>
          </a:p>
          <a:p>
            <a:pPr marL="0" indent="0">
              <a:buNone/>
            </a:pPr>
            <a:r>
              <a:rPr lang="en-US" b="1" dirty="0"/>
              <a:t>Medical agents such as metal-based drugs (e.g., cisplatin),</a:t>
            </a:r>
          </a:p>
          <a:p>
            <a:pPr marL="0" indent="0">
              <a:buNone/>
            </a:pPr>
            <a:r>
              <a:rPr lang="en-US" b="1" dirty="0"/>
              <a:t>Functional materials in optics, magnetism, and molecular electronics.</a:t>
            </a:r>
          </a:p>
          <a:p>
            <a:pPr marL="0" indent="0">
              <a:buNone/>
            </a:pPr>
            <a:r>
              <a:rPr lang="en-US" b="1" dirty="0"/>
              <a:t>The link between synthetic strategy and functionality highlights the importance of controlled synthesis.</a:t>
            </a:r>
          </a:p>
          <a:p>
            <a:pPr marL="0" indent="0">
              <a:buNone/>
            </a:pPr>
            <a:endParaRPr lang="ru-KZ" b="1" dirty="0"/>
          </a:p>
        </p:txBody>
      </p:sp>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AD094-2CAB-CD2F-5F5D-42F396EAFAC3}"/>
              </a:ext>
            </a:extLst>
          </p:cNvPr>
          <p:cNvSpPr>
            <a:spLocks noGrp="1"/>
          </p:cNvSpPr>
          <p:nvPr>
            <p:ph type="title"/>
          </p:nvPr>
        </p:nvSpPr>
        <p:spPr/>
        <p:txBody>
          <a:bodyPr/>
          <a:lstStyle/>
          <a:p>
            <a:r>
              <a:rPr lang="en-US" b="1" dirty="0"/>
              <a:t>Summary</a:t>
            </a:r>
            <a:endParaRPr lang="ru-KZ" dirty="0"/>
          </a:p>
        </p:txBody>
      </p:sp>
      <p:sp>
        <p:nvSpPr>
          <p:cNvPr id="3" name="Объект 2">
            <a:extLst>
              <a:ext uri="{FF2B5EF4-FFF2-40B4-BE49-F238E27FC236}">
                <a16:creationId xmlns:a16="http://schemas.microsoft.com/office/drawing/2014/main" id="{285C9B43-1E37-A973-7769-0AC2BF2B92BB}"/>
              </a:ext>
            </a:extLst>
          </p:cNvPr>
          <p:cNvSpPr>
            <a:spLocks noGrp="1"/>
          </p:cNvSpPr>
          <p:nvPr>
            <p:ph idx="1"/>
          </p:nvPr>
        </p:nvSpPr>
        <p:spPr>
          <a:xfrm>
            <a:off x="1507787" y="1885285"/>
            <a:ext cx="9062352" cy="4164659"/>
          </a:xfrm>
        </p:spPr>
        <p:txBody>
          <a:bodyPr>
            <a:normAutofit fontScale="70000" lnSpcReduction="20000"/>
          </a:bodyPr>
          <a:lstStyle/>
          <a:p>
            <a:pPr marL="0" indent="0">
              <a:buNone/>
            </a:pPr>
            <a:r>
              <a:rPr lang="en-US" b="1" dirty="0"/>
              <a:t>The synthesis of coordination compounds is based on controlled metal–ligand interactions under optimized conditions.</a:t>
            </a:r>
          </a:p>
          <a:p>
            <a:pPr marL="0" indent="0">
              <a:buNone/>
            </a:pPr>
            <a:r>
              <a:rPr lang="en-US" b="1" dirty="0"/>
              <a:t>Common methods include direct combination, metathesis, ligand substitution, redox synthesis, and template assembly.</a:t>
            </a:r>
          </a:p>
          <a:p>
            <a:pPr marL="0" indent="0">
              <a:buNone/>
            </a:pPr>
            <a:r>
              <a:rPr lang="en-US" b="1" dirty="0"/>
              <a:t>Each route offers flexibility in achieving specific geometries, oxidation states, and reactivities.</a:t>
            </a:r>
          </a:p>
          <a:p>
            <a:pPr marL="0" indent="0">
              <a:buNone/>
            </a:pPr>
            <a:r>
              <a:rPr lang="en-US" b="1" dirty="0"/>
              <a:t>Solvents, pH, and temperature critically affect the yield and structure of the products.</a:t>
            </a:r>
          </a:p>
          <a:p>
            <a:pPr marL="0" indent="0">
              <a:buNone/>
            </a:pPr>
            <a:r>
              <a:rPr lang="en-US" b="1" dirty="0"/>
              <a:t>Characterization confirms successful synthesis and connects structure to function.</a:t>
            </a:r>
          </a:p>
          <a:p>
            <a:pPr marL="0" indent="0">
              <a:buNone/>
            </a:pPr>
            <a:br>
              <a:rPr lang="en-US" b="1" dirty="0"/>
            </a:br>
            <a:r>
              <a:rPr lang="en-US" b="1" dirty="0"/>
              <a:t>The synthesis of coordination compounds is a cornerstone of modern inorganic chemistry. Through precise control of conditions and ligand design, chemists can tailor complex architectures with desired physical, catalytic, and biological properties. Understanding synthetic mechanisms allows the creation of new materials and molecules essential for science and technology.</a:t>
            </a:r>
          </a:p>
          <a:p>
            <a:pPr marL="0" indent="0">
              <a:buNone/>
            </a:pPr>
            <a:endParaRPr lang="ru-KZ" b="1" dirty="0"/>
          </a:p>
        </p:txBody>
      </p:sp>
    </p:spTree>
    <p:extLst>
      <p:ext uri="{BB962C8B-B14F-4D97-AF65-F5344CB8AC3E}">
        <p14:creationId xmlns:p14="http://schemas.microsoft.com/office/powerpoint/2010/main" val="135816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81</TotalTime>
  <Words>791</Words>
  <Application>Microsoft Office PowerPoint</Application>
  <PresentationFormat>Широкоэкранный</PresentationFormat>
  <Paragraphs>63</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Cambria Math</vt:lpstr>
      <vt:lpstr>MS Shell Dlg 2</vt:lpstr>
      <vt:lpstr>Wingdings</vt:lpstr>
      <vt:lpstr>Wingdings 3</vt:lpstr>
      <vt:lpstr>Мэдисон</vt:lpstr>
      <vt:lpstr>Synthesis of coordination compounds</vt:lpstr>
      <vt:lpstr>Introduction to the synthesis of coordination compounds</vt:lpstr>
      <vt:lpstr>General methods of synthesis</vt:lpstr>
      <vt:lpstr>Direct combination and metathesis methods</vt:lpstr>
      <vt:lpstr>Ligand substitution and redox synthesis</vt:lpstr>
      <vt:lpstr>Template and self-assembly synthesis</vt:lpstr>
      <vt:lpstr>Role of solvents, temperature, and reaction conditions</vt:lpstr>
      <vt:lpstr>Characterization and applications</vt:lpstr>
      <vt:lpstr>Summary</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3</cp:revision>
  <dcterms:created xsi:type="dcterms:W3CDTF">2025-11-06T06:59:55Z</dcterms:created>
  <dcterms:modified xsi:type="dcterms:W3CDTF">2025-11-06T11:24:29Z</dcterms:modified>
</cp:coreProperties>
</file>